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78" r:id="rId4"/>
    <p:sldId id="258" r:id="rId5"/>
    <p:sldId id="262" r:id="rId6"/>
    <p:sldId id="267" r:id="rId7"/>
    <p:sldId id="270" r:id="rId8"/>
    <p:sldId id="271" r:id="rId9"/>
    <p:sldId id="273" r:id="rId10"/>
    <p:sldId id="260" r:id="rId11"/>
    <p:sldId id="263" r:id="rId12"/>
    <p:sldId id="275" r:id="rId13"/>
    <p:sldId id="276" r:id="rId14"/>
    <p:sldId id="281" r:id="rId15"/>
    <p:sldId id="280" r:id="rId16"/>
    <p:sldId id="277" r:id="rId17"/>
    <p:sldId id="279" r:id="rId18"/>
    <p:sldId id="264" r:id="rId1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24F9FD1D-28E5-43C3-96D9-78E04514A88E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0CD745F5-D66C-488E-87AE-49D6088D2B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7369B55A-A10F-4207-95DB-64D1675D0333}" type="datetimeFigureOut">
              <a:rPr lang="en-US" smtClean="0"/>
              <a:pPr/>
              <a:t>9/5/2011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1" rIns="99040" bIns="4952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1" rIns="99040" bIns="495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F77F4ADE-610F-48A8-A4AE-EFA63242F8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4ADE-610F-48A8-A4AE-EFA63242F85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7CA7-A9A6-48A9-B8EE-52F902610B16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FE0-0A2C-4D59-BC15-1BF442A0B2BB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5E3F-3CBD-4105-994D-EC0DEF5497FA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81FF-34DE-4F7B-A051-F5F7179B83EF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0BC1-2197-4A58-A0A1-9222ECB7FD28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C045-9AAD-45C5-B9CE-97F1CEAFA461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7E25-1FB6-484D-9393-7BD52BC5BCD7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FDA9-6DB6-4276-8ED1-07ADB7FC3871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566-6D0F-422B-AF1B-5636B361C6E5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01F2-3323-402A-BB7A-F05E17B078AD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B75D8C4-EFAC-43B1-8B9D-F01C29169479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8BC62-26DB-4ED4-A625-48E8A7042ABD}" type="datetime1">
              <a:rPr lang="en-US" smtClean="0"/>
              <a:pPr/>
              <a:t>9/5/2011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8D4F3A-7186-4340-B7FA-CDFC6859B41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235" y="285728"/>
            <a:ext cx="850104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noProof="1" smtClean="0">
                <a:latin typeface="T-THAKI" pitchFamily="2" charset="0"/>
              </a:rPr>
              <a:t>agClnjNocjc’/ lnjdnj[miU</a:t>
            </a:r>
          </a:p>
          <a:p>
            <a:pPr algn="ctr"/>
            <a:endParaRPr lang="en-US" sz="800" noProof="1" smtClean="0">
              <a:latin typeface="T-THAKI" pitchFamily="2" charset="0"/>
            </a:endParaRPr>
          </a:p>
          <a:p>
            <a:pPr algn="ctr"/>
            <a:r>
              <a:rPr lang="en-US" sz="4400" noProof="1" smtClean="0">
                <a:latin typeface="T-THAKI" pitchFamily="2" charset="0"/>
              </a:rPr>
              <a:t>lnjdnjwiHfRekYfcj;| pTma{kimj hcj{kf;po.KYapjehf</a:t>
            </a:r>
          </a:p>
          <a:p>
            <a:pPr algn="ctr"/>
            <a:endParaRPr lang="en-US" sz="800" noProof="1" smtClean="0">
              <a:latin typeface="T-THAKI" pitchFamily="2" charset="0"/>
            </a:endParaRPr>
          </a:p>
          <a:p>
            <a:pPr algn="ctr"/>
            <a:r>
              <a:rPr lang="en-US" sz="7200" noProof="1" smtClean="0">
                <a:latin typeface="T-THAKI" pitchFamily="2" charset="0"/>
              </a:rPr>
              <a:t>Bud%abiDmMfhcjtnj;</a:t>
            </a:r>
          </a:p>
          <a:p>
            <a:pPr algn="ctr"/>
            <a:endParaRPr lang="en-US" noProof="1" smtClean="0">
              <a:latin typeface="T-THAKI" pitchFamily="2" charset="0"/>
            </a:endParaRPr>
          </a:p>
          <a:p>
            <a:pPr algn="ctr"/>
            <a:r>
              <a:rPr lang="en-US" sz="4400" noProof="1" smtClean="0">
                <a:latin typeface="T-THAKI" pitchFamily="2" charset="0"/>
              </a:rPr>
              <a:t>apFtjsOj ( 5 )</a:t>
            </a:r>
          </a:p>
          <a:p>
            <a:pPr algn="ctr"/>
            <a:endParaRPr lang="en-US" sz="800" noProof="1" smtClean="0">
              <a:latin typeface="T-THAKI" pitchFamily="2" charset="0"/>
            </a:endParaRPr>
          </a:p>
          <a:p>
            <a:pPr algn="ctr"/>
            <a:r>
              <a:rPr lang="en-US" sz="4400" noProof="1" smtClean="0">
                <a:latin typeface="T-THAKI" pitchFamily="2" charset="0"/>
              </a:rPr>
              <a:t>( 03/ 09/ 2011 )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5715016"/>
            <a:ext cx="6983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နေမာ တႆ ဘဂ၀ေတာ အရဟေတာ သမၼာသ</a:t>
            </a:r>
            <a:r>
              <a:rPr lang="en-GB" sz="2400" noProof="1" smtClean="0">
                <a:latin typeface="Zawgyi-One" pitchFamily="34" charset="0"/>
                <a:cs typeface="Zawgyi-One" pitchFamily="34" charset="0"/>
              </a:rPr>
              <a:t>မၺဳဒၶႆ</a:t>
            </a:r>
            <a:endParaRPr lang="en-GB" sz="2400" noProof="1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0006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အရြယ္ ၁၀ ပါး ပုိင္းျခားပုံ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200" noProof="1" smtClean="0">
                <a:latin typeface="Zawgyi-One" pitchFamily="34" charset="0"/>
                <a:cs typeface="Zawgyi-One" pitchFamily="34" charset="0"/>
              </a:rPr>
              <a:t>၁။ မႏၵဒသက-ပညာႏုံ႔ေသာအရြယ္	၂။ ခိ</a:t>
            </a:r>
            <a:r>
              <a:rPr lang="en-GB" sz="1200" noProof="1" smtClean="0"/>
              <a:t>ၮဒသက-စိတ္ပ်ံ႔လြင့္ေသာအရြယ္</a:t>
            </a:r>
            <a:r>
              <a:rPr lang="en-US" sz="1200" noProof="1" smtClean="0">
                <a:latin typeface="Zawgyi-One" pitchFamily="34" charset="0"/>
                <a:cs typeface="Zawgyi-One" pitchFamily="34" charset="0"/>
              </a:rPr>
              <a:t>	      ၃။ ၀</a:t>
            </a:r>
            <a:r>
              <a:rPr lang="en-GB" sz="1200" noProof="1" smtClean="0"/>
              <a:t>ဏၰဒသက-အဆင္းေဆာင္ေသာအရြယ္</a:t>
            </a:r>
            <a:endParaRPr lang="en-US" sz="12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200" noProof="1" smtClean="0">
                <a:latin typeface="Zawgyi-One" pitchFamily="34" charset="0"/>
                <a:cs typeface="Zawgyi-One" pitchFamily="34" charset="0"/>
              </a:rPr>
              <a:t>၄။ ဗလဒသက-ခြန္အားျပည့္စုံေသာအရြယ္	၅။ ပညာဒသက-ပညာရေသာအရြယ္	      ၆။ ဟာယနဒသက-အားယုတ္ေသာအရြယ္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200" noProof="1" smtClean="0">
                <a:latin typeface="Zawgyi-One" pitchFamily="34" charset="0"/>
                <a:cs typeface="Zawgyi-One" pitchFamily="34" charset="0"/>
              </a:rPr>
              <a:t>၇။ ပ</a:t>
            </a:r>
            <a:r>
              <a:rPr lang="en-GB" sz="1200" noProof="1" smtClean="0"/>
              <a:t>ဗၻာရဒသက-ေလးလံေသာအရြယ္</a:t>
            </a:r>
            <a:r>
              <a:rPr lang="en-US" sz="1200" noProof="1" smtClean="0">
                <a:latin typeface="Zawgyi-One" pitchFamily="34" charset="0"/>
                <a:cs typeface="Zawgyi-One" pitchFamily="34" charset="0"/>
              </a:rPr>
              <a:t>	၈။ ကုဋိလဒသက-ကုိင္းညြတ္ခါးကုန္းေသာအရြယ္  ၉။ မုဟဒသက-ေတြေ၀ေသာအရြယ္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200" noProof="1" smtClean="0">
                <a:latin typeface="Zawgyi-One" pitchFamily="34" charset="0"/>
                <a:cs typeface="Zawgyi-One" pitchFamily="34" charset="0"/>
              </a:rPr>
              <a:t>၁၀။ သယနဒသက-တုံးလုံးေနရေသာအရြယ္။</a:t>
            </a:r>
          </a:p>
          <a:p>
            <a:pPr algn="just">
              <a:lnSpc>
                <a:spcPct val="150000"/>
              </a:lnSpc>
              <a:buNone/>
            </a:pPr>
            <a:endParaRPr lang="en-US" sz="12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၄။ ဘာ၀နာ၏အစြမ္းေၾကာင့္ ကိေလသာေတြကုန္ခန္းေန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ျခင္း။ 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	ငယ္ပင္ငယ္ေသာ္လည္း ဘာ၀နာကမၼ႒ာန္း စီးျဖန္းေနသူျဖစ္လွ်င္ (သုိ႔မဟုတ္-ပညာေရး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ဂရုစုိက္ေနသူျဖစ္၍ ကိေလ သာနည္းပါးလွ်င္) ဥာဏ္ပညာ ထက္ျမက္တတ္၏။ </a:t>
            </a:r>
          </a:p>
          <a:p>
            <a:pPr algn="just"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၅။ တိဟိတ္ျဖင့္ ပဋိ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သေႏၶေနခဲ႔သူျဖစ္ျခင္း။ 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	တိဟိတ္ပဋိ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သေႏၶေနခဲ႔သူ၌လည္း မူလရင္း ပဋိသေႏၶမ်ဳိးေစ႔က ဥာဏ္ဓာတ္ပါလာသျဖင့္ ဥာဏသမၸယုတ္စိတ္မ်ားသာ ျဖစ္တတ္သည္။  </a:t>
            </a:r>
          </a:p>
          <a:p>
            <a:pPr algn="just"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ေဆာင္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။	။ ေရွးကပညာ၊ ျဖစ္ဖုိ႔ရာဟု၊ ကုသုိလ္ျပဳခဲ႔၊ ယခုရူပ၊ ဘုံ႒ာန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၌၊ ျဖစ္ရျပန္ေပ၊ ပညိေျႏၵေတာက္၊ ရင့္ခ်ိန္ေရာက္က၊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		  </a:t>
            </a:r>
            <a:r>
              <a:rPr lang="en-GB" sz="1400" noProof="1" smtClean="0"/>
              <a:t>ဘာ၀နာစြမ္း၊ ကိေလခန္းဘိ၊ တိဟိတ္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သေႏၶ၊ စြဲကပ္ေနသည္၊ ဥာဏ္ေရႊစိန္စက္၊ ထက္ေၾကာင္းတည္း။ </a:t>
            </a:r>
          </a:p>
          <a:p>
            <a:pPr algn="just"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ရူပ၀စရစိတ္ ၁၅ ပါး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1"/>
            <a:ext cx="8858312" cy="47577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ရူပါ၀စရစိတ္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။	။ ၁။ ရူပဘုံ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 မ်ားေသာအားျဖင့္ က်င္လည္တတ္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, 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ျဖစ္တတ္ေသာစိတ္။</a:t>
            </a:r>
          </a:p>
          <a:p>
            <a:pPr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		  ၂။ ရူပတဏွာ၏ အာရုံျဖစ္ေသာေၾကာင့္ ရူပဘုံ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 သက္၀င္၍ ျဖစ္ေသာစိတ္</a:t>
            </a:r>
          </a:p>
          <a:p>
            <a:pPr>
              <a:lnSpc>
                <a:spcPct val="150000"/>
              </a:lnSpc>
              <a:buNone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2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000" noProof="1" smtClean="0">
                <a:latin typeface="Zawgyi-One" pitchFamily="34" charset="0"/>
                <a:cs typeface="Zawgyi-One" pitchFamily="34" charset="0"/>
              </a:rPr>
              <a:t>ရူပါ၀စရစိတ္ ၁၅-ပါး</a:t>
            </a:r>
          </a:p>
          <a:p>
            <a:pPr>
              <a:lnSpc>
                <a:spcPct val="150000"/>
              </a:lnSpc>
              <a:buNone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ရူပါ၀စရကုသုိလ္စိတ္ ၅	           ရူပါ၀စရ၀ိပါက္စိတ္ ၅     	                    ရူပါ၀စရႀကိယာစိတ္ ၅</a:t>
            </a:r>
          </a:p>
          <a:p>
            <a:pPr>
              <a:lnSpc>
                <a:spcPct val="150000"/>
              </a:lnSpc>
              <a:buNone/>
            </a:pPr>
            <a:r>
              <a:rPr lang="en-US" sz="1050" noProof="1" smtClean="0">
                <a:latin typeface="Zawgyi-One" pitchFamily="34" charset="0"/>
                <a:cs typeface="Zawgyi-One" pitchFamily="34" charset="0"/>
              </a:rPr>
              <a:t>(ရူပဘုံ</a:t>
            </a:r>
            <a:r>
              <a:rPr lang="en-GB" sz="1050" noProof="1" smtClean="0">
                <a:latin typeface="Zawgyi-One" pitchFamily="34" charset="0"/>
                <a:cs typeface="Zawgyi-One" pitchFamily="34" charset="0"/>
              </a:rPr>
              <a:t>၌</a:t>
            </a:r>
            <a:r>
              <a:rPr lang="en-US" sz="1050" noProof="1" smtClean="0">
                <a:latin typeface="Zawgyi-One" pitchFamily="34" charset="0"/>
                <a:cs typeface="Zawgyi-One" pitchFamily="34" charset="0"/>
              </a:rPr>
              <a:t>မ်ားေသာအားျဖင့္ ျဖစ္တတ္ေသာစိတ္) (ရူပဘုံသားျဗဟၼာႀကီးမ်ား၏အက်ဳိးျဖစ္ေသာပဋိ-ဘ၀င္-စုတိစိတ္) (ရူပဘုံ</a:t>
            </a:r>
            <a:r>
              <a:rPr lang="en-GB" sz="1050" noProof="1" smtClean="0">
                <a:latin typeface="Zawgyi-One" pitchFamily="34" charset="0"/>
                <a:cs typeface="Zawgyi-One" pitchFamily="34" charset="0"/>
              </a:rPr>
              <a:t>၌</a:t>
            </a:r>
            <a:r>
              <a:rPr lang="en-US" sz="1050" noProof="1" smtClean="0">
                <a:latin typeface="Zawgyi-One" pitchFamily="34" charset="0"/>
                <a:cs typeface="Zawgyi-One" pitchFamily="34" charset="0"/>
              </a:rPr>
              <a:t>မ်ားေသာအားျဖင့္ျဖစ္ေသာရဟ</a:t>
            </a:r>
            <a:r>
              <a:rPr lang="en-GB" sz="1050" noProof="1" smtClean="0"/>
              <a:t>ႏၲာတုိ႔၏စိတ္)</a:t>
            </a: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11</a:t>
            </a:fld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57290" y="3643314"/>
            <a:ext cx="671517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821902" y="4178702"/>
            <a:ext cx="107157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79488" y="4178702"/>
            <a:ext cx="107157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572793" y="4142983"/>
            <a:ext cx="100013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ရူပါ၀စရကုသုိလ္စိတ္ ၅ ပါး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1"/>
            <a:ext cx="8572560" cy="14287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ရူပါ၀စရကုသုိလ္စိတ္။	။ 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ရူပဘုံ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၌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မ်ားေသာအားျဖင့္ က်င္လည္တတ္ ျဖစ္တတ္ေသာ </a:t>
            </a:r>
          </a:p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				  ကုသုိလ္စိတ္</a:t>
            </a:r>
            <a:endParaRPr lang="en-US" sz="12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buNone/>
            </a:pPr>
            <a:r>
              <a:rPr lang="en-US" sz="2000" noProof="1" smtClean="0">
                <a:latin typeface="Zawgyi-One" pitchFamily="34" charset="0"/>
                <a:cs typeface="Zawgyi-One" pitchFamily="34" charset="0"/>
              </a:rPr>
              <a:t>ရူပါ၀စရကုသုိလ္စိတ္ ၅-ပါး</a:t>
            </a:r>
            <a:endParaRPr lang="en-GB" sz="2000" noProof="1" smtClean="0">
              <a:latin typeface="Zawgyi-One" pitchFamily="34" charset="0"/>
              <a:cs typeface="Zawgyi-One" pitchFamily="34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3214686"/>
          <a:ext cx="842968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2428892"/>
                <a:gridCol w="2714644"/>
                <a:gridCol w="2643206"/>
              </a:tblGrid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b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၀ိတက္၊ ၀ိစာရ၊ 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၅-ပါးႏွင့္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ပထမစ်ာန္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(ကုသုိလ္) စိတ္</a:t>
                      </a:r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၂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၀ိစာရ၊ 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၄-ပါးႏွင့္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ဒုတိယစ်ာန္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(ကုသုိလ္)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၃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၃-ပါးႏွင့္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တတိယစ်ာန္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(ကုသုိလ္)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၄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  <a:p>
                      <a:pPr algn="ctr"/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၂-ပါးႏွင့္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စတုတၳစ်ာန္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(ကုသုိလ္)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၅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  <a:p>
                      <a:pPr algn="ctr"/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၂-ပါးႏွင့္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ပဥၥမစ်ာန္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(ကုသုိလ္)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ရူပါ၀စရ၀ိပါက္စိတ္ ၅ ပါး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15823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ရူပါ၀စရ၀ိပါက္စိတ္။	။ 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ရူပဘုံသားျဗဟၼာႀကီးမ်ား၏အက်ဳိးျဖစ္ေသာ ပဋိ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သေႏၶ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-ဘ၀င္- </a:t>
            </a:r>
          </a:p>
          <a:p>
            <a:pPr>
              <a:lnSpc>
                <a:spcPct val="150000"/>
              </a:lnSpc>
              <a:buNone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				  စုတိစိတ္</a:t>
            </a:r>
          </a:p>
          <a:p>
            <a:pPr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buNone/>
            </a:pPr>
            <a:r>
              <a:rPr lang="en-US" sz="2000" noProof="1" smtClean="0">
                <a:latin typeface="Zawgyi-One" pitchFamily="34" charset="0"/>
                <a:cs typeface="Zawgyi-One" pitchFamily="34" charset="0"/>
              </a:rPr>
              <a:t>ရူပါ၀စရ၀ိပါက္စိတ္ ၅-ပါး</a:t>
            </a:r>
            <a:endParaRPr lang="en-GB" sz="2000" noProof="1" smtClean="0">
              <a:latin typeface="Zawgyi-One" pitchFamily="34" charset="0"/>
              <a:cs typeface="Zawgyi-One" pitchFamily="34" charset="0"/>
            </a:endParaRPr>
          </a:p>
          <a:p>
            <a:pPr marL="0" indent="0" algn="just">
              <a:lnSpc>
                <a:spcPct val="150000"/>
              </a:lnSpc>
              <a:buClrTx/>
              <a:buSzTx/>
              <a:buNone/>
              <a:defRPr/>
            </a:pPr>
            <a:endParaRPr lang="en-GB" sz="1400" noProof="1" smtClean="0">
              <a:latin typeface="Zawgyi-One" pitchFamily="34" charset="0"/>
              <a:cs typeface="Zawgyi-One" pitchFamily="34" charset="0"/>
            </a:endParaRPr>
          </a:p>
          <a:p>
            <a:pPr marL="0" indent="0" algn="just">
              <a:lnSpc>
                <a:spcPct val="150000"/>
              </a:lnSpc>
              <a:buClrTx/>
              <a:buSzTx/>
              <a:buFont typeface="Wingdings" pitchFamily="2" charset="2"/>
              <a:buChar char="Ø"/>
              <a:defRPr/>
            </a:pPr>
            <a:endParaRPr lang="my-MM" sz="1600" noProof="1" smtClean="0">
              <a:latin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3214686"/>
          <a:ext cx="842968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2428892"/>
                <a:gridCol w="2714644"/>
                <a:gridCol w="2643206"/>
              </a:tblGrid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b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၀ိတက္၊ ၀ိစာရ၊ 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၅-ပါးႏွင့္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ပထမစ်ာန္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(၀ိပါက္) စိတ္</a:t>
                      </a:r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၂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၀ိစာရ၊ 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၄-ပါးႏွင့္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ဒုတိယစ်ာန္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(၀ိပါက္)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၃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၃-ပါးႏွင့္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တတိယစ်ာန္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(၀ိပါက္)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၄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  <a:p>
                      <a:pPr algn="ctr"/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၂-ပါးႏွင့္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စတုတၳစ်ာန္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(၀ိပါက္)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၅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  <a:p>
                      <a:pPr algn="ctr"/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၂-ပါးႏွင့္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ပဥၥမစ်ာန္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(၀ိပါက္)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ရူပါ၀စရႀကိယာစိတ္ ၅ ပါး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15716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ရူပါ၀စရႀကိယာစိတ္။	။ </a:t>
            </a:r>
            <a:r>
              <a:rPr lang="en-US" sz="2000" noProof="1" smtClean="0">
                <a:latin typeface="Zawgyi-One" pitchFamily="34" charset="0"/>
                <a:cs typeface="Zawgyi-One" pitchFamily="34" charset="0"/>
              </a:rPr>
              <a:t>ရူပဘုံ</a:t>
            </a:r>
            <a:r>
              <a:rPr lang="en-GB" sz="2000" noProof="1" smtClean="0">
                <a:latin typeface="Zawgyi-One" pitchFamily="34" charset="0"/>
                <a:cs typeface="Zawgyi-One" pitchFamily="34" charset="0"/>
              </a:rPr>
              <a:t>၌ </a:t>
            </a:r>
            <a:r>
              <a:rPr lang="en-US" sz="2000" noProof="1" smtClean="0">
                <a:latin typeface="Zawgyi-One" pitchFamily="34" charset="0"/>
                <a:cs typeface="Zawgyi-One" pitchFamily="34" charset="0"/>
              </a:rPr>
              <a:t>မ်ားေသာအားျဖင့္ျဖစ္ေသာ ရဟ</a:t>
            </a:r>
            <a:r>
              <a:rPr lang="en-GB" sz="2000" noProof="1" smtClean="0"/>
              <a:t>ႏၲာတုိ႔၏စိတ္</a:t>
            </a:r>
          </a:p>
          <a:p>
            <a:pPr>
              <a:lnSpc>
                <a:spcPct val="150000"/>
              </a:lnSpc>
              <a:buNone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9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buNone/>
            </a:pPr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ရူပါ၀စရႀကိယာစိတ္ ၅-ပါး</a:t>
            </a:r>
            <a:endParaRPr lang="en-GB" sz="2400" noProof="1" smtClean="0">
              <a:latin typeface="Zawgyi-One" pitchFamily="34" charset="0"/>
              <a:cs typeface="Zawgyi-One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7158" y="3357561"/>
          <a:ext cx="842968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2428892"/>
                <a:gridCol w="2714644"/>
                <a:gridCol w="2643206"/>
              </a:tblGrid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b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၀ိတက္၊ ၀ိစာရ၊ 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၅-ပါးႏွင့္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ပထမစ်ာန္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(ႀကိယာ) စိတ္</a:t>
                      </a:r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၂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၀ိစာရ၊ 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၄-ပါးႏွင့္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ဒုတိယစ်ာန္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(ႀကိယာ)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၃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ပီတိ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၃-ပါးႏွင့္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တတိယစ်ာန္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(ႀကိယာ)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၄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သုခ၊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  <a:p>
                      <a:pPr algn="ctr"/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၂-ပါးႏွင့္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စတုတၳစ်ာန္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(ႀကိယာ)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၅</a:t>
                      </a:r>
                      <a:endParaRPr lang="en-GB" sz="2400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ဥေပကၡာ၊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ဧက</a:t>
                      </a:r>
                      <a:r>
                        <a:rPr kumimoji="0" lang="en-GB" sz="1800" b="0" kern="1200" noProof="1" smtClean="0">
                          <a:solidFill>
                            <a:schemeClr val="tx1"/>
                          </a:solidFill>
                          <a:latin typeface="Zawgyi-One" pitchFamily="34" charset="0"/>
                          <a:ea typeface="+mn-ea"/>
                          <a:cs typeface="Zawgyi-One" pitchFamily="34" charset="0"/>
                        </a:rPr>
                        <a:t>ဂၢတာ</a:t>
                      </a:r>
                    </a:p>
                    <a:p>
                      <a:pPr algn="ctr"/>
                      <a:endParaRPr lang="en-GB" sz="1800" b="1" noProof="1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စ်ာန္အဂၤါ</a:t>
                      </a:r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 ၂-ပါးႏွင့္</a:t>
                      </a:r>
                    </a:p>
                    <a:p>
                      <a:pPr algn="ctr"/>
                      <a:r>
                        <a:rPr lang="en-US" sz="1800" b="1" baseline="0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တကြျဖစ္ေသာ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ပဥၥမစ်ာန္</a:t>
                      </a:r>
                    </a:p>
                    <a:p>
                      <a:pPr algn="ctr"/>
                      <a:r>
                        <a:rPr lang="en-US" sz="1800" b="1" noProof="1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Zawgyi-One" pitchFamily="34" charset="0"/>
                          <a:cs typeface="Zawgyi-One" pitchFamily="34" charset="0"/>
                        </a:rPr>
                        <a:t>(ႀကိယာ) စိတ္</a:t>
                      </a:r>
                      <a:endParaRPr lang="en-GB" sz="1800" b="1" noProof="1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အဓိပၸါယ္ ရွင္းလင္းခ်က္</a:t>
            </a:r>
            <a:endParaRPr lang="en-US" sz="3200" noProof="1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00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ဤစိတ္တုိ႔သည္ ရူပျဗဟၼာဘုံတုိ႔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၌ အမ်ားအားျဖင့္ ျဖစ္ၾကေသာ္လည္း ရူပကုသုိလ္စိတ္ ႏွင့္ရူပႀကိယာစိတ္တုိ႔သည္ လူဘုံ၌လည္းျဖစ္ႏုိင္ၾက၏။ စ်ာန္ရသည္အထိ သမထဘာ၀ နာပြားမ်ားၾကေသာ သူတုိ႔၌ျဖစ္ႏုိင္ၾက၏။ ရူပကုသိုလ္စိတ္တုိ႔သည္ စ်ာန္ရသည့္ ေသာ တာပန္၊ သကဒါဂါမ္ႏွင့္အနာဂါမ္တုိ႔၌ ျဖစ္ၾက၏။ ရူပႀကိယာစိတ္တုိ႔သည္ စ်ာန္ရသည့္ 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ရဟ</a:t>
            </a:r>
            <a:r>
              <a:rPr lang="en-GB" sz="1800" noProof="1" smtClean="0"/>
              <a:t>ႏၲာအရွင္ျမတ္တုိ႔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၌ ျဖစ္ၾက၏။ ရူပါ၀စရ၀ိပါက္စိတ္တုိ႔သည္ ရူပျဗဟၼာတုိ႔၏ 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ပဋိ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သေႏၶ စိတ္မ်ားျဖစ္ၾက၏။ </a:t>
            </a:r>
            <a:endParaRPr lang="en-US" sz="1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800" noProof="1" smtClean="0"/>
              <a:t>- </a:t>
            </a: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စ်ာန္ဟူသည္ </a:t>
            </a:r>
            <a:r>
              <a:rPr lang="en-US" sz="1800" noProof="1" smtClean="0"/>
              <a:t>၁။ အာရုံတစ္ခုအေပၚတြင္ စူးစူးစုိက္စုိက္ ရွဳမွတ္တတ္ေသာသေဘာ၊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noProof="1" smtClean="0"/>
              <a:t>		            ၂။ နီ၀ရဏလုိ႔ေခၚတဲ႔ အေႏွာင့္အယွက္တရားေတြကုိ ေလာင္ကြ်မ္းပစ္ႏုိင္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noProof="1" smtClean="0"/>
              <a:t>			ေသာသေဘာ၊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noProof="1" smtClean="0"/>
              <a:t>		            ၃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။ ၀ိတက္၊ ၀ိစာရ၊ ပီတိ၊ သုခ၊ ဧက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ဂၢတာစေသာ စ်ာန္အဂၤါတုိ႔၏ ၅-ပါးအေပါင္း၊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		၄-ပါးအေပါင္း၊ ၃-ပါးအေပါင္း၊ ၂-ပါးအေပါင္း၊ ၂-ပါးအေပါင္းကုိ ဆုိလုိသည္။ </a:t>
            </a:r>
          </a:p>
          <a:p>
            <a:pPr algn="just">
              <a:lnSpc>
                <a:spcPct val="150000"/>
              </a:lnSpc>
              <a:buNone/>
            </a:pPr>
            <a:endParaRPr lang="en-GB" sz="180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အဓိပၸါယ္ ရွင္းလင္းခ်က္</a:t>
            </a:r>
            <a:endParaRPr lang="en-US" sz="4000" noProof="1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929222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1800" noProof="1" smtClean="0"/>
              <a:t>- </a:t>
            </a:r>
            <a:r>
              <a:rPr lang="en-US" sz="1800" b="1" noProof="1" smtClean="0">
                <a:latin typeface="Zawgyi-One" pitchFamily="34" charset="0"/>
                <a:cs typeface="Zawgyi-One" pitchFamily="34" charset="0"/>
              </a:rPr>
              <a:t>စ်ာန္အဂၤါဟူသည္</a:t>
            </a:r>
            <a:r>
              <a:rPr lang="en-US" sz="1800" noProof="1" smtClean="0"/>
              <a:t>- စ်ာန္၏အဂၤါအစိတ္အပုိင္းျဖစ္ေသာ 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၀ိတက္၊ ၀ိစာရ၊ ပီတိ၊ သုခ၊ ဧက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ဂၢတာ </a:t>
            </a:r>
          </a:p>
          <a:p>
            <a:pPr algn="just">
              <a:lnSpc>
                <a:spcPct val="160000"/>
              </a:lnSpc>
              <a:buNone/>
            </a:pP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		 စသည့္ တစ္ခု တစ္ခုစီကုိ ဆုိလုိသည္။ </a:t>
            </a:r>
          </a:p>
          <a:p>
            <a:pPr algn="just">
              <a:lnSpc>
                <a:spcPct val="160000"/>
              </a:lnSpc>
              <a:buNone/>
            </a:pP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GB" sz="1800" b="1" noProof="1" smtClean="0">
                <a:latin typeface="Zawgyi-One" pitchFamily="34" charset="0"/>
                <a:cs typeface="Zawgyi-One" pitchFamily="34" charset="0"/>
              </a:rPr>
              <a:t>စ်ာန္စိတ္ဟူသည္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1800" noProof="1" smtClean="0">
                <a:latin typeface="Zawgyi-One" pitchFamily="34" charset="0"/>
                <a:cs typeface="Zawgyi-One" pitchFamily="34" charset="0"/>
              </a:rPr>
              <a:t>၀ိတက္၊ ၀ိစာရ၊ ပီတိ၊ သုခ၊ ဧက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ဂၢတာ ငါးပါးအေပါင္း စသည္ႏွင့္ အတူ </a:t>
            </a:r>
          </a:p>
          <a:p>
            <a:pPr algn="just">
              <a:lnSpc>
                <a:spcPct val="160000"/>
              </a:lnSpc>
              <a:buNone/>
            </a:pP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		  တကြျဖစ္ေသာစိတ္ကုိ ဆုိလုိသည္။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n-GB" sz="1800" b="1" noProof="1" smtClean="0">
                <a:latin typeface="Zawgyi-One" pitchFamily="34" charset="0"/>
                <a:cs typeface="Zawgyi-One" pitchFamily="34" charset="0"/>
              </a:rPr>
              <a:t>၀ိတက္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   = ယွဥ္ဘက္စိတ္တုိ႔ကုိ အာရုံသုိ႔ တင္ေပးျခင္းသေဘာ။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n-GB" sz="1800" b="1" noProof="1" smtClean="0">
                <a:latin typeface="Zawgyi-One" pitchFamily="34" charset="0"/>
                <a:cs typeface="Zawgyi-One" pitchFamily="34" charset="0"/>
              </a:rPr>
              <a:t>၀ိစာရ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   = အာရုံကုိ သုံးသပ္ျခင္းသေဘာ။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n-GB" sz="1800" b="1" noProof="1" smtClean="0">
                <a:latin typeface="Zawgyi-One" pitchFamily="34" charset="0"/>
                <a:cs typeface="Zawgyi-One" pitchFamily="34" charset="0"/>
              </a:rPr>
              <a:t>ပီတိ	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   = အာရုံကုိ ႏွစ္သက္ျခင္းသေဘာ။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n-GB" sz="1800" b="1" noProof="1" smtClean="0">
                <a:latin typeface="Zawgyi-One" pitchFamily="34" charset="0"/>
                <a:cs typeface="Zawgyi-One" pitchFamily="34" charset="0"/>
              </a:rPr>
              <a:t>သုခ	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   = ခ်မ္းသာသည့္ ခံစားျခင္းသေဘာ။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n-GB" sz="1800" b="1" noProof="1" smtClean="0">
                <a:latin typeface="Zawgyi-One" pitchFamily="34" charset="0"/>
                <a:cs typeface="Zawgyi-One" pitchFamily="34" charset="0"/>
              </a:rPr>
              <a:t>ဥေပကၡာ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   = ခ်မ္းသာ ဆင္းရဲမျဖစ္ပဲ အလယ္အလတ္ ခံစားျခင္းသေဘာ။ 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r>
              <a:rPr lang="en-GB" sz="1800" b="1" noProof="1" smtClean="0">
                <a:latin typeface="Zawgyi-One" pitchFamily="34" charset="0"/>
                <a:cs typeface="Zawgyi-One" pitchFamily="34" charset="0"/>
              </a:rPr>
              <a:t>ဧကဂၢတာ </a:t>
            </a:r>
            <a:r>
              <a:rPr lang="en-GB" sz="1800" noProof="1" smtClean="0">
                <a:latin typeface="Zawgyi-One" pitchFamily="34" charset="0"/>
                <a:cs typeface="Zawgyi-One" pitchFamily="34" charset="0"/>
              </a:rPr>
              <a:t>	   = တစ္ခုတည္းေသာအာရုံ၌ စုိက္၀င္ တည္တံ႔ျခင္းသေဘာ။ </a:t>
            </a:r>
            <a:endParaRPr lang="en-GB" sz="1800" noProof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noProof="1" smtClean="0">
                <a:latin typeface="Zawgyi-One" pitchFamily="34" charset="0"/>
                <a:cs typeface="Zawgyi-One" pitchFamily="34" charset="0"/>
              </a:rPr>
              <a:t>ဗဟုသုတ</a:t>
            </a:r>
            <a:endParaRPr lang="en-US" sz="4000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75191"/>
            <a:ext cx="8429684" cy="462560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GB" sz="6400" noProof="1" smtClean="0">
                <a:latin typeface="Zawgyi-One" pitchFamily="34" charset="0"/>
                <a:cs typeface="Zawgyi-One" pitchFamily="34" charset="0"/>
              </a:rPr>
              <a:t>ေမး။ အျခားဘာသာ၀င္တစ္ေယာက္က အကုသုိလ္ျဖစ္မွန္းမသိပဲ အေကာင္တစ္ေကာင္ကုိသတ္တယ္။ ဗု</a:t>
            </a:r>
            <a:r>
              <a:rPr lang="en-GB" sz="6400" noProof="1" smtClean="0"/>
              <a:t>ဒၶဘာသာ၀င္တစ္ေယာက္ကလည္း အကုသုိလ္ျဖစ္မွန္းသိလ်က္ အေကာင္တစ္ေကာင္ကုိ သတ္ တယ္။ ထုိသူႏွစ္ေယာက္တုိ႔တြင္ မည္သူက ပုိ၍ အျပစ္ႀကီးမည္နည္း ေျဖဆုိပါ။ </a:t>
            </a:r>
          </a:p>
          <a:p>
            <a:pPr algn="just">
              <a:lnSpc>
                <a:spcPct val="170000"/>
              </a:lnSpc>
              <a:buNone/>
            </a:pPr>
            <a:endParaRPr lang="en-GB" sz="64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6400" noProof="1" smtClean="0">
                <a:latin typeface="Zawgyi-One" pitchFamily="34" charset="0"/>
                <a:cs typeface="Zawgyi-One" pitchFamily="34" charset="0"/>
              </a:rPr>
              <a:t>ေျဖ။ အကုသုိလ္မွန္း မသိမူ၍ အေကာင္တစ္ေကာင္ကုိ သတ္ေသာ အျခားဘာသာ၀င္တစ္ေယာက္၏ အကုသုိလ္မွဳသည္ ပုိ၍ အျပစ္ႀကီးေလးပါသည္။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6400" noProof="1" smtClean="0">
                <a:latin typeface="Zawgyi-One" pitchFamily="34" charset="0"/>
                <a:cs typeface="Zawgyi-One" pitchFamily="34" charset="0"/>
              </a:rPr>
              <a:t>	</a:t>
            </a:r>
            <a:r>
              <a:rPr lang="en-US" sz="6400" b="1" noProof="1" smtClean="0">
                <a:latin typeface="Zawgyi-One" pitchFamily="34" charset="0"/>
                <a:cs typeface="Zawgyi-One" pitchFamily="34" charset="0"/>
              </a:rPr>
              <a:t>ဥပမာႏွင့္ျပရေသာ္ </a:t>
            </a:r>
            <a:r>
              <a:rPr lang="en-US" sz="6400" noProof="1" smtClean="0">
                <a:latin typeface="Zawgyi-One" pitchFamily="34" charset="0"/>
                <a:cs typeface="Zawgyi-One" pitchFamily="34" charset="0"/>
              </a:rPr>
              <a:t>- ပူေလာင္ေသာ၊ ရဲရဲေတာက္ေသာ၊ အလွ်ံေျပာင္ေျပာင္ ေတာက္ေလာင္ေသာ မီးႏွင့္တကြျဖစ္ေသာ သံခဲ သံတုံးကုိ တစ္ေယာက္ေသာသူသည္ သိလ်က္ ကုိင္ရာ၏။ </a:t>
            </a:r>
            <a:r>
              <a:rPr lang="en-GB" sz="6400" noProof="1" smtClean="0">
                <a:latin typeface="Zawgyi-One" pitchFamily="34" charset="0"/>
                <a:cs typeface="Zawgyi-One" pitchFamily="34" charset="0"/>
              </a:rPr>
              <a:t> တစ္ေယာက္ ေသာသူသည္ မသိမူ၍ ကုိင္ရာ၏။ အဘယ္သူသည္ ျပင္းထန္စြာ ေလာင္ရာနည္းဟူမူ-</a:t>
            </a:r>
            <a:r>
              <a:rPr lang="en-US" sz="6400" noProof="1" smtClean="0">
                <a:latin typeface="Zawgyi-One" pitchFamily="34" charset="0"/>
                <a:cs typeface="Zawgyi-One" pitchFamily="34" charset="0"/>
              </a:rPr>
              <a:t>မသိမူ၍ ကုိင္ေသာသူအား ျပင္းထန္စြာ ေလာင္ရာ၏။ </a:t>
            </a:r>
            <a:r>
              <a:rPr lang="en-GB" sz="6400" noProof="1" smtClean="0">
                <a:latin typeface="Zawgyi-One" pitchFamily="34" charset="0"/>
                <a:cs typeface="Zawgyi-One" pitchFamily="34" charset="0"/>
              </a:rPr>
              <a:t>ထုိနည္းဥပမာတူစြာ အကုသုိလ္ကုိ မသိမူ၍ ျပဳလုပ္ ေသာသူ၏အျပစ္သည္ ပုိ၍ ႀကီးေလးပါသည္။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နိဂုံးခ်ဳပ္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noProof="1" smtClean="0">
                <a:latin typeface="Zawgyi-One" pitchFamily="34" charset="0"/>
                <a:cs typeface="Zawgyi-One" pitchFamily="34" charset="0"/>
              </a:rPr>
              <a:t>ဗု</a:t>
            </a:r>
            <a:r>
              <a:rPr lang="en-GB" noProof="1" smtClean="0">
                <a:latin typeface="Zawgyi-One" pitchFamily="34" charset="0"/>
                <a:cs typeface="Zawgyi-One" pitchFamily="34" charset="0"/>
              </a:rPr>
              <a:t>ဒၶသာသနံ   စိရံ   တိ႒တု။</a:t>
            </a:r>
          </a:p>
          <a:p>
            <a:pPr algn="ctr">
              <a:buNone/>
            </a:pPr>
            <a:endParaRPr lang="en-US" sz="10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buNone/>
            </a:pPr>
            <a:r>
              <a:rPr lang="en-US" sz="2400" noProof="1" smtClean="0">
                <a:latin typeface="Zawgyi-One" pitchFamily="34" charset="0"/>
                <a:cs typeface="Zawgyi-One" pitchFamily="34" charset="0"/>
              </a:rPr>
              <a:t>(၃-ေခါက္)</a:t>
            </a:r>
            <a:endParaRPr lang="en-GB" sz="2400" noProof="1" smtClean="0">
              <a:latin typeface="Zawgyi-One" pitchFamily="34" charset="0"/>
              <a:cs typeface="Zawgyi-One" pitchFamily="34" charset="0"/>
            </a:endParaRPr>
          </a:p>
          <a:p>
            <a:pPr algn="ctr">
              <a:lnSpc>
                <a:spcPct val="200000"/>
              </a:lnSpc>
              <a:buNone/>
            </a:pPr>
            <a:r>
              <a:rPr lang="en-US" sz="2800" noProof="1" smtClean="0">
                <a:latin typeface="Zawgyi-One" pitchFamily="34" charset="0"/>
                <a:cs typeface="Zawgyi-One" pitchFamily="34" charset="0"/>
              </a:rPr>
              <a:t>ဗု</a:t>
            </a: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ဒၶသာသနံ-ျမတ္စြာဘုရား၏ သာသနာေတာ္ျမတ္</a:t>
            </a:r>
          </a:p>
          <a:p>
            <a:pPr algn="ctr">
              <a:lnSpc>
                <a:spcPct val="200000"/>
              </a:lnSpc>
              <a:buNone/>
            </a:pP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ႀကီးသည္၊ စိရံ-အႏွစ္ငါးေထာင္ ရွည္ျမင့္ၾကာေအာင္၊</a:t>
            </a:r>
          </a:p>
          <a:p>
            <a:pPr algn="ctr">
              <a:lnSpc>
                <a:spcPct val="200000"/>
              </a:lnSpc>
              <a:buNone/>
            </a:pP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တိ႒တု-အရွည္ခန္႔၍ တည္တံ့ႏုိင္ပါေစသတည္း။</a:t>
            </a:r>
          </a:p>
          <a:p>
            <a:pPr algn="ctr">
              <a:lnSpc>
                <a:spcPct val="200000"/>
              </a:lnSpc>
              <a:buNone/>
            </a:pPr>
            <a:r>
              <a:rPr lang="en-GB" sz="2800" noProof="1" smtClean="0">
                <a:latin typeface="Zawgyi-One" pitchFamily="34" charset="0"/>
                <a:cs typeface="Zawgyi-One" pitchFamily="34" charset="0"/>
              </a:rPr>
              <a:t>သာဓု     သာဓု     သာဓု</a:t>
            </a:r>
            <a:r>
              <a:rPr lang="en-GB" sz="2800" noProof="1" smtClean="0"/>
              <a:t> </a:t>
            </a:r>
            <a:endParaRPr lang="en-GB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ေသာမနႆျဖစ္ျခင္းအေၾကာင္း ၃-ပါး</a:t>
            </a:r>
          </a:p>
          <a:p>
            <a:pPr algn="just">
              <a:lnSpc>
                <a:spcPct val="150000"/>
              </a:lnSpc>
              <a:buNone/>
            </a:pPr>
            <a:endParaRPr lang="en-US" sz="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၁။ သဘာ၀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ဣ႒ာရုံ</a:t>
            </a: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, ပရိကပၸ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ဣ႒ာရုံ တစ္ပါးပါးႏွင့္ ေတြ႔ၾကံဳရျခင္း။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အလတ္တန္းစားလူတုိ႔ ႏွစ္သက္အပ္ေသာ အာရုံကုိသဘာ၀</a:t>
            </a:r>
            <a:r>
              <a:rPr lang="en-GB" sz="1400" noProof="1" smtClean="0"/>
              <a:t> ဣ႒ာရုံ (ရုိးရုိး ဣ႒ာရုံ) ဟု</a:t>
            </a:r>
            <a:r>
              <a:rPr lang="en-US" sz="1400" noProof="1" smtClean="0"/>
              <a:t>ေခၚ၏၊ အမ်ားအႀကိဳက္ အားျဖင့္ </a:t>
            </a:r>
            <a:r>
              <a:rPr lang="en-GB" sz="1400" noProof="1" smtClean="0"/>
              <a:t>ဣ႒ာရုံဟုမဆုိထုိက္ေသာ္လည္း </a:t>
            </a:r>
            <a:r>
              <a:rPr lang="en-US" sz="1400" noProof="1" smtClean="0"/>
              <a:t>“</a:t>
            </a:r>
            <a:r>
              <a:rPr lang="en-GB" sz="1400" noProof="1" smtClean="0"/>
              <a:t>ကုိယ္ထင္လွ်င္ </a:t>
            </a:r>
            <a:r>
              <a:rPr lang="en-US" sz="1400" noProof="1" smtClean="0"/>
              <a:t>ခုတင္ေရႊနန္း” ဆုိသည့္အတုိင္း တစ္စုံတစ္ေယာက္၏ </a:t>
            </a:r>
            <a:r>
              <a:rPr lang="en-GB" sz="1400" noProof="1" smtClean="0"/>
              <a:t>ဣ႒ာရံုဟု ထင္မွတ္ေလာက္ေသာ အနိ႒ာရံုသည္ ပရိကပၸဣ႒ာရုံမည္၏။ ဥပမာ-မစင္ ေခြးေကာင္ပုပ္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ေခြး လင္းတ တုိ႔၏ </a:t>
            </a:r>
            <a:r>
              <a:rPr lang="en-GB" sz="1400" noProof="1" smtClean="0"/>
              <a:t>ဣ႒ထင္ ေနပုံမ်ဳိးတည္း။ ဤသုိ႔ 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သဘာ၀</a:t>
            </a:r>
            <a:r>
              <a:rPr lang="en-GB" sz="1400" noProof="1" smtClean="0"/>
              <a:t>ဣ႒ျဖစ္ေစ</a:t>
            </a:r>
            <a:r>
              <a:rPr lang="en-US" sz="1400" noProof="1" smtClean="0"/>
              <a:t>, ပရိကပၸ</a:t>
            </a:r>
            <a:r>
              <a:rPr lang="en-GB" sz="1400" noProof="1" smtClean="0"/>
              <a:t>ဣ႒ျဖစ္ေစ ဣ႒ာရံုတစ္ခုခုႏွင့္ ေတြ႔ၾကံဳလွ်င္ ေသာမနႆျဖစ္တတ္၏။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၂။ ေသာမနႆ သဟဂုတ္စိတ္ျဖင့္ ပဋိသေ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ႏၶေနခဲ႔ျခင္း။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ေသာမနႆစိတ္ႏွင့္ ပဋိသေ</a:t>
            </a:r>
            <a:r>
              <a:rPr lang="en-GB" sz="1400" noProof="1" smtClean="0"/>
              <a:t>ႏၶေနခဲ႔သူ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ပဋိသေ</a:t>
            </a:r>
            <a:r>
              <a:rPr lang="en-GB" sz="1400" noProof="1" smtClean="0"/>
              <a:t>ႏၶမ်ဳိးေစ႔ကပင္ ေသာမနႆျဖစ္ခဲ႔ေသာေၾကာင့္ ေနာက္ေနာက္အခါ လည္း ဥေပကၡာျဖစ္ေလာက္သည့္ အာရုံမွာပင္ ေသာမနႆစိတ္ျဖစ္၏။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၃။ စိတ္ေနစိတ္ထား မေလးနက္ျခင္း။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စိတ္ေနသေဘာထား မေလးနက္သူသည္ မည္သည့္အရာ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၌မဆုိ သေဘာက်-၀မ္းေျမာက္လြယ္ေသာေၾကာင့္ အေတာ္ အတန္႔အာရုံကုိပင္ ႏွစ္သက္တတ္ ၀မ္းေျမာက္တတ္၏။</a:t>
            </a:r>
          </a:p>
          <a:p>
            <a:pPr algn="just">
              <a:lnSpc>
                <a:spcPct val="150000"/>
              </a:lnSpc>
              <a:buNone/>
            </a:pPr>
            <a:endParaRPr lang="en-GB" sz="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ေဆာင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္။	။ သဘာ၀ ပရိကပ္, ႏွစ္</a:t>
            </a:r>
            <a:r>
              <a:rPr lang="en-GB" sz="1400" noProof="1" smtClean="0"/>
              <a:t> ဣ႒ပ္ႏွင့္</a:t>
            </a:r>
            <a:r>
              <a:rPr lang="en-US" sz="1400" noProof="1" smtClean="0"/>
              <a:t>၊ ေသာမနသ္မည္, သေ</a:t>
            </a:r>
            <a:r>
              <a:rPr lang="en-GB" sz="1400" noProof="1" smtClean="0"/>
              <a:t>ႏၶတည္လ်က္၊ မေလးနက္ျငား</a:t>
            </a:r>
            <a:r>
              <a:rPr lang="en-US" sz="1400" noProof="1" smtClean="0"/>
              <a:t>, သေဘာထား၊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	   သုံးပါးေသာမနျဖစ္ေၾကာင္းတည္း။ </a:t>
            </a:r>
            <a:endParaRPr lang="en-GB" sz="1400" noProof="1" smtClean="0"/>
          </a:p>
          <a:p>
            <a:pPr algn="just">
              <a:lnSpc>
                <a:spcPct val="150000"/>
              </a:lnSpc>
              <a:buNone/>
            </a:pPr>
            <a:endParaRPr lang="en-GB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dirty="0" smtClean="0"/>
              <a:t>		</a:t>
            </a:r>
            <a:endParaRPr lang="en-GB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1"/>
            <a:ext cx="8572560" cy="49292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ဥေပကၡာျဖစ္ျခင္းအေၾကာင္း ၄-ပါး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ဣ႒မဇၥ်တၱာရုံႏွင့္ ေတြ႔ၾကံဳရျခင္း။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လြန္လြန္ကဲကဲ အလုိရွိအပ္ေသာအာရုံကုိ “အတိ</a:t>
            </a:r>
            <a:r>
              <a:rPr lang="en-GB" sz="1400" noProof="1" smtClean="0"/>
              <a:t>ဣ႒ာရုံ</a:t>
            </a:r>
            <a:r>
              <a:rPr lang="en-US" sz="1400" noProof="1" smtClean="0"/>
              <a:t>”ဟုေခၚ၏။ ေတာ္ရုံတန္ရုံ အလုိရွိအပ္ေသာအာရုံကုိ “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ဣ႒ မဇၥ်တၱာရ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ုံ” ေခၚ၏။ ဤသုိ႔ 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ဣ႒မဇၥ်တၱာရုံႏွင့္ေတြ႔ၾကံဳလွ်င္ ဥေပကၡာျဖစ္တတ္၏။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၂။ ဥေပကၡာသဟဂုတ္စိတ္ျဖင့္ ပဋိသေ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ႏၶေနခဲ႔ျခင္း။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ဥေပကၡာစိတ္ႏွင့္ ပဋိသေ</a:t>
            </a:r>
            <a:r>
              <a:rPr lang="en-GB" sz="1400" noProof="1" smtClean="0"/>
              <a:t>ႏၶေနခဲ႔သူ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ပဋိသေ</a:t>
            </a:r>
            <a:r>
              <a:rPr lang="en-GB" sz="1400" noProof="1" smtClean="0"/>
              <a:t>ႏၶမ်ဳိးေစ႔ကပင္ ဥေပကၡာျဖစ္ခဲ႔ေသာေၾကာင့္ ေနာက္ေနာက္အခါလည္း ဥေပကၡာစိတ္ျဖစ္၏။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၃။ စိတ္ေနစိတ္ထား </a:t>
            </a: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ေ</a:t>
            </a: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လးနက္ျခင္း။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စိတ္ေနသေဘာထား ေလးနက္သူသည္ အရာရာ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စဥ္းစားဆင္ျခင္မွဳအားႀကီးေသာေၾကာင့္ ေတြ႔သမွ်  ဣ႒ာရုံတုိင္း၌ ေတာ္ေတာ္ႏွင့္ ၀မ္းမေျမာက္ပဲ လ်စ္လ်ဴရွဳကာ ဥေပကၡာသဟဂုတ္စိတ္ေလာက္သာ ျဖစ္တတ္၏။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၄။ မူဂဓာတုကထာ-ဖ်င္းအေသာဓာတ္သေဘာရွိသူျဖစ္ျခင္း။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	ထုိင္းမွဳိင္း ဖ်င္းအသူသည္ အလြန္၀မ္းေျမာက္ဖြယ္ အာရုံႏွင့္ ေတြ႔ၾကံဳရေသာ္လည္း ၀မ္းေျမာက္ရမွန္း မသိတတ္</a:t>
            </a:r>
            <a:r>
              <a:rPr lang="en-GB" sz="1400" noProof="1" smtClean="0"/>
              <a:t>၍ ဥေပကၡာ ျပဳလ်က္လ်စ္လ်ဴရွဳတတ္သည္။ </a:t>
            </a:r>
            <a:endParaRPr lang="en-GB" sz="14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ေဆာင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္။	။ 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ဣ႒မဇၥ်ာ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၊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 ဥေပကၡာျဖင့္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, ေကာင္းစြာ</a:t>
            </a:r>
            <a:r>
              <a:rPr lang="en-US" sz="1400" noProof="1" smtClean="0"/>
              <a:t> သေ</a:t>
            </a:r>
            <a:r>
              <a:rPr lang="en-GB" sz="1400" noProof="1" smtClean="0"/>
              <a:t>ႏၶ</a:t>
            </a:r>
            <a:r>
              <a:rPr lang="en-US" sz="1400" noProof="1" smtClean="0"/>
              <a:t>, စြဲကပ္ေပ</a:t>
            </a:r>
            <a:r>
              <a:rPr lang="en-GB" sz="1400" noProof="1" smtClean="0"/>
              <a:t>၍၊ စိတ္ေနေလးနက္၊ ဤသုံးခ်က္မွာ၊ ဥေပကၡာေပါင္း၊ 	  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400" noProof="1" smtClean="0"/>
              <a:t>		   ျဖစ္တတ္ေၾကာင္းတဲ႔၊ ထပ္ေလာင္းမူဂ-ဓာတုကထာ</a:t>
            </a:r>
            <a:r>
              <a:rPr lang="en-US" sz="1400" noProof="1" smtClean="0"/>
              <a:t>, ထည့္ေသာခါ၊ မွတ္ပါေလးခ်က္တည္း။ </a:t>
            </a:r>
            <a:endParaRPr lang="en-GB" sz="1400" noProof="1" smtClean="0"/>
          </a:p>
          <a:p>
            <a:pPr algn="just">
              <a:lnSpc>
                <a:spcPct val="150000"/>
              </a:lnSpc>
              <a:buNone/>
            </a:pPr>
            <a:endParaRPr lang="en-US" sz="1000" b="1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US" sz="3200" noProof="1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1"/>
            <a:ext cx="8715436" cy="5000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ဒိ႒ိျဖစ္ျခင္းအေၾကာင္း ၂-ပါး</a:t>
            </a:r>
          </a:p>
          <a:p>
            <a:pPr algn="just"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သႆတဒိ႒ိ၊ ဥေစၧဒဒိ႒ိ တစ္ပါးပါးဟူေသာအာသယရွိျခင္း။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သံသရာမွလြတ္ေျမာက္မွဳကုိ မေျမာ္လင့္ေသာ ၀</a:t>
            </a:r>
            <a:r>
              <a:rPr lang="en-GB" sz="1400" noProof="1" smtClean="0"/>
              <a:t>ဋၬနိႆ</a:t>
            </a:r>
            <a:r>
              <a:rPr lang="en-US" sz="1400" noProof="1" smtClean="0"/>
              <a:t>ိ</a:t>
            </a:r>
            <a:r>
              <a:rPr lang="en-GB" sz="1400" noProof="1" smtClean="0"/>
              <a:t>တပုထုဇဥ္ ပုဂၢိဳလ္မ်ား၏ စိတ္ေနစိတ္ထားလည္း 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သႆတဒိ႒ိ၊ ဥေစၧဒဒိ႒ိ တစ္ပါးပါးတုိ႔၌ သက္၀င္ခုိေအာင္းလ်က္ေနတတ္၏။ ယခုေလာေလာဆယ္အားျဖင့္ ထုိမိစၧာအယူကုိ မယူေစ ကာမူ ေရွးေရွးဘ၀က မိစၧာအယူတစ္ခုခုကုိ စြဲျမဲခဲ႔သူျဖစ္လွ်င္ ဆင္ျခင္စဥ္းစားတုိင္း ထုိမိစၧာအယူကပင္ မွန္ကန္သကဲ႔သုိ႔ ထင္တတ္ေလ၏။ ထုိ႔ေၾကာင့္ မိစၧာအယူတစ္ပါးပါးသည္ </a:t>
            </a:r>
            <a:r>
              <a:rPr lang="en-US" sz="1400" noProof="1" smtClean="0"/>
              <a:t>၀</a:t>
            </a:r>
            <a:r>
              <a:rPr lang="en-GB" sz="1400" noProof="1" smtClean="0"/>
              <a:t>ဋၬနိႆိတပုထုဇဥ္ ပုဂၢိဳလ္မ်ား၏ အာသယပင္တည္း။ ထုိကဲ႔သုိ႔ 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သႆတဒိ႒ိ၊ ဥေစၧဒဒိ႒ိဟူေသာ အာသယတစ္ပါးပါးရွိျခင္းသည္ ဒိ႒ိအမ်ဳိးမ်ဳိး ျဖစ္ျခင္း၏အေၾကာင္းတည္း။ </a:t>
            </a:r>
            <a:endParaRPr lang="en-GB" sz="1400" noProof="1" smtClean="0"/>
          </a:p>
          <a:p>
            <a:pPr algn="just">
              <a:lnSpc>
                <a:spcPct val="150000"/>
              </a:lnSpc>
              <a:buNone/>
            </a:pPr>
            <a:endParaRPr lang="en-GB" sz="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မိစၧာအယူရွိေသာ တိတၳိမ်ားကုိ ေလးစားျမတ္ႏုိးလ်က္ ထုိသူတုိ႔ႏွင့္ တြဲဖက္ေပါင္းသင္းျခင္း။ 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ကံ, ကံ၏အက်ဳိးကုိ မယုံၾကည္ေသာ လူမ်ဳိးမွန္သမွ်ကုိ “တိတၳိယ”ဟုဆုိလုိ၏။ ထုိတိတၳိတုိ႔ႏွင့္ ေပါင္းသင္းဆက္ဆံမ်ား၍ ထုိသူတုိ႔ အျပဳအမူကုိပင္ အေကာင္းထင္ေနသူသည္ မၾကာခင္ အယူမွားသျဖင့္ တိတၳိျဖစ္သြားတတ္၏။ ထုိ႔ေၾကာင့္ အယူ မွားသူတုိ႔ႏွင့္ ေပါင္းသင္းမွဳမ်ားျခင္းလည္း ဒိ႒ိျဖစ္ျခင္း၏ အေၾကာင္းတည္း။ </a:t>
            </a:r>
          </a:p>
          <a:p>
            <a:pPr algn="just">
              <a:lnSpc>
                <a:spcPct val="150000"/>
              </a:lnSpc>
              <a:buNone/>
            </a:pPr>
            <a:endParaRPr lang="en-US" sz="1400" noProof="1" smtClean="0"/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ေဆာင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္။	။ 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သႆတႏွင့္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,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 ဥေစၧဒဟု, ႏွစ္၀ဒိ႒ိ, အာသယရွိသား၊ တိတၳိမ်ားဟူ, ယူမွားသူကုိ, ၾကည္ျဖဴေလးျမတ္၊ ဤႏွစ္ရပ္၊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		  မွတ္ေလ ဒိ႒ိျဖစ္ေၾကာင္းတည္း။ </a:t>
            </a:r>
            <a:endParaRPr lang="en-GB" sz="1400" noProof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US" sz="3200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28800"/>
            <a:ext cx="8715436" cy="49434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အသခၤါရိကျဖစ္ျခင္းအေၾကာင္း ၆-ပါး </a:t>
            </a:r>
            <a:endParaRPr lang="en-US" sz="20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9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အသခၤါရိကကံေၾကာင့္ အသခၤါရိကစိတ္ျဖင့္ ပဋိသေႏၶေနရျခင္း။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/>
              <a:t>	ဘ၀တစ္ခုမွာ ပထမဆုံးျဖစ္တဲ႔ ပဋိ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သေႏၶ</a:t>
            </a:r>
            <a:r>
              <a:rPr lang="en-US" sz="1600" noProof="1" smtClean="0"/>
              <a:t>စိတ္ဟာ အသခၤါရိကစိတ္ျဖစ္ခဲ႔တယ္။ အဲဒီလုိ သူ႔စိတ္ဟာ 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အသခၤါရိကနဲ႔ </a:t>
            </a:r>
            <a:r>
              <a:rPr lang="en-US" sz="1600" noProof="1" smtClean="0"/>
              <a:t>ပဋိ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သေႏၶေနခဲ႔တယ္ဆုိေတာ့ သူ႔ဘ၀မွာ အသခၤါရိက ဘ၀င္စိတ္ေတြ အမ်ားႀကီးျဖစ္ၿပီး ဒီအေလ႔အထုံဟာရွိေနေတာ့ အသခၤါရိကစိတ္ေတြအျဖစ္မ်ားတယ္၊ ျဖစ္တတ္တယ္။</a:t>
            </a:r>
          </a:p>
          <a:p>
            <a:pPr algn="just">
              <a:lnSpc>
                <a:spcPct val="150000"/>
              </a:lnSpc>
              <a:buNone/>
            </a:pPr>
            <a:endParaRPr lang="en-GB" sz="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ခႏၶာကုိယ္၏ ခုိင္ခံ႔က်န္မာျခင္း။ </a:t>
            </a: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/>
              <a:t>	က်န္းမာသည့္အခါ မည္သည့္ကိစၥ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၌မဆုိ မတြန္႔မဆုတ္ဘဲ အသခၤါရိကစိတ္ျဖင့္ ျပဳလုပ္တတ္သည္။</a:t>
            </a:r>
          </a:p>
          <a:p>
            <a:pPr algn="just">
              <a:lnSpc>
                <a:spcPct val="150000"/>
              </a:lnSpc>
              <a:buNone/>
            </a:pPr>
            <a:endParaRPr lang="en-US" sz="800" noProof="1" smtClean="0"/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ေနပူမုိးရြာ ေဆာင္းေႏြအခါတုိ႔၌ အခ်မ္းအပူကုိ ႏွမ္းတလုံးေလာက္ မွ်ထီမထင္ျခင္း</a:t>
            </a: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, ဂရုမစုိက္ျခင္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္း။ </a:t>
            </a: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/>
              <a:t>	ပင္ကုိကစိတ္ေနထက္၍ အခ်မ္းအပူကုိ ဂရုမစုိက္တတ္လွ်င္ သူတစ္ပါးက မတုိက္တြန္းရဘဲ အသခၤါရိက စိတ္ျဖင့္ ျပဳလုပ္တတ္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သည္။</a:t>
            </a:r>
          </a:p>
          <a:p>
            <a:pPr algn="just">
              <a:lnSpc>
                <a:spcPct val="150000"/>
              </a:lnSpc>
              <a:buNone/>
            </a:pPr>
            <a:endParaRPr lang="en-US" sz="400" noProof="1" smtClean="0"/>
          </a:p>
          <a:p>
            <a:pPr>
              <a:buNone/>
            </a:pPr>
            <a:endParaRPr lang="en-GB" sz="1800" b="1" dirty="0" smtClean="0">
              <a:latin typeface="Zawgyi-One" pitchFamily="34" charset="0"/>
              <a:cs typeface="Zawgyi-One" pitchFamily="34" charset="0"/>
            </a:endParaRPr>
          </a:p>
          <a:p>
            <a:pPr>
              <a:buNone/>
            </a:pPr>
            <a:endParaRPr lang="en-GB" sz="1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14353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၄။ 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လုံ႔လ၀ီရိယ၏အက်ဳိးကုိ ေမွ်ာ္ကုိးယုံၾကည္ျခင္း။ </a:t>
            </a: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noProof="1" smtClean="0"/>
              <a:t>	ေရွးကံတစ္ခုကုိသာ အားမကုိးဘဲ ၀ီရိယအက်ဳိးကလည္း အားကုိးသူသည္ သူတစ္ပါး မတုိက္တြန္းရဘဲ အသခၤါရိကစိတ္ျဖင့္ ျပဳလုပ္တတ္သည္။ </a:t>
            </a:r>
          </a:p>
          <a:p>
            <a:pPr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၅။ မိမိျပဳရုိးျပဳစဥ္ကိစၥ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၌ အေလ႔အက်င့္ရျခင္း။ </a:t>
            </a:r>
          </a:p>
          <a:p>
            <a:pPr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ထုိကဲ႔သုိ႔ က်င့္သားရေနလွ်င္လည္း မတုိက္တြန္းရဘဲ ျပဳလုပ္တတ္သည္။ </a:t>
            </a:r>
          </a:p>
          <a:p>
            <a:pPr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၆။ ဥတုေဘာဇဥ္တုိ႔ မွ်တျခင္း။ </a:t>
            </a:r>
          </a:p>
          <a:p>
            <a:pPr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မိမိႏွင့္သင့္ေတာ္ေသာဥတု၀ယ္ ႏွစ္သက္ေသာ အစားအေသာက္မ်ားကုိ စားေသာက္ရလွ်င္ ဆုိင္ရာ အလုပ္ကုိ အသခၤါရိကစိတ္ျဖင့္ အားတက္သေရာ ျပဳလုပ္တတ္သည္။ </a:t>
            </a:r>
          </a:p>
          <a:p>
            <a:pPr>
              <a:lnSpc>
                <a:spcPct val="150000"/>
              </a:lnSpc>
              <a:buNone/>
            </a:pPr>
            <a:endParaRPr lang="en-US" sz="8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ေဆာင္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။	။ အသခၤါရံ, ျဖစ္ေၾကာင္းမွန္က၊ ယင္းကံမွန္ေလ၊ တည္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သေႏၶႏွင့္၊ ကုိယ္ေန ခံ႔က်န္း၊ ပူအခ်မ္းကုိ၊ ႏွမ္းမွ်ေလာက္ပင္၊ ထီမခင္ခဲ႔၊ အစဥ္လု႔ံလ၊ ၀ီရိယေၾကာင့္၊ ရမည့္အက်ဳိး၊ ရည္ေမွ်ာ္ကုိး၏၊ ျပဳရုိးကိစၥ၊ ေလ႔က်င့္ရႏွင့္၊ ေဘာဇန ဥတု၊ မွ်တမွဳဟု၊ ေျခာက္ခုေၾကာင္းအင္၊ ေျပာင္းျပန္လွ်င္၊ သသခၤါရျဖစ္ ေၾကာင္းတည္း။ </a:t>
            </a: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ေဒါမနႆႏွင့္ပဋိဃတုိ႔ျဖစ္ျခင္းအေၾကာင္း ၄-ပါး</a:t>
            </a:r>
            <a:endParaRPr lang="en-US" sz="18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3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ေဒါသဇၩာသယ ဓာတ္ခံရွိျခင္း။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/>
              <a:t>	ေဒါသဓာတ္ခံပါလာသူသည္ စိတ္တုိစရာမဟုတ္ဘဲ စိတ္တုိတတ္၏။ </a:t>
            </a:r>
            <a:endParaRPr lang="en-GB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စိတ္သေဘာ၏ တိမ္ေကာေသးႏုျခင္း။ </a:t>
            </a: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/>
              <a:t>	စိတ္သေဘာ မႀကီးမား မေလးနက္သူသည္ ၀မ္းေျမာက္ဖုိ႔ အေရးကိစၥ၀ယ္ ၀မ္းသာလြယ္သေလာက္ မၾကာမၾကာလည္း စိတ္ေကာက္တတ္၊ ၀မ္းနည္းတတ္၏။ </a:t>
            </a: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အၾကားအျမင္ နည္းပါးျခင္း။ </a:t>
            </a: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ဗဟုသုတနည္းပါးသူသည္ မိမိအလုပ္ကုိသာ အဟုတ္ႀကီးထင္တတ္၏၊ ဆန္႔က်င္ဘက္ေတြ႔လွ်င္ စဥ္းစားဆင္ျခင္ ျပင္ဆင္တတ္ေသာဥာဏ္မရွိရကား စိတ္ဆုိးမွဳ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၌ အဆုံးသပ္ရတတ္၏။ </a:t>
            </a: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14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358246" cy="4714908"/>
          </a:xfrm>
          <a:ln>
            <a:solidFill>
              <a:schemeClr val="bg1"/>
            </a:solidFill>
            <a:prstDash val="sysDash"/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၄။ အနိ႒ာရံုႏွင့္ ေတြ႔ၾကံဳရ</a:t>
            </a:r>
            <a:r>
              <a:rPr lang="en-GB" sz="1600" b="1" noProof="1" smtClean="0">
                <a:latin typeface="Zawgyi-One" pitchFamily="34" charset="0"/>
                <a:cs typeface="Zawgyi-One" pitchFamily="34" charset="0"/>
              </a:rPr>
              <a:t>ျခင္း။ </a:t>
            </a:r>
            <a:endParaRPr lang="en-US" sz="16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	ဤ ၄-နံပါတ္အေၾကာင္းကား ေဒါမနႆ ပဋိဃတုိ႔ျဖစ္ဖုိ႔ရာ အခ်ဳပ္အျခာတည္း။ 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ေဒါသဇၩာသယ ဓာတ္ခံရွိျခင္းစေသာ ေရွးသုံးမ်ဳိးမွာ အနိ႒ာရုံမဟုတ္ဘဲ </a:t>
            </a:r>
            <a:r>
              <a:rPr lang="en-GB" sz="1600" noProof="1" smtClean="0"/>
              <a:t>ဣ႒ာရုံကုိပင္ အထင္လြဲ၍ သဲသဲမဲမဲ ေဒါသ ျဖစ္တတ္ေသာ </a:t>
            </a:r>
            <a:r>
              <a:rPr lang="en-GB" sz="1600" noProof="1" smtClean="0">
                <a:latin typeface="Zawgyi-One" pitchFamily="34" charset="0"/>
                <a:cs typeface="Zawgyi-One" pitchFamily="34" charset="0"/>
              </a:rPr>
              <a:t> အေၾကာင္းတည္း။ တကယ္ အနိ႒ာရုံႏွင့္ေတြ႔ၾကံဳလွ်င္ကား သာမန္လူတုိ႔ ေဒါသ မျဖစ္ေအာင္ တိမ္ေရွာင္ႏုိင္ခဲ၏။ </a:t>
            </a:r>
          </a:p>
          <a:p>
            <a:pPr algn="just">
              <a:lnSpc>
                <a:spcPct val="150000"/>
              </a:lnSpc>
              <a:buNone/>
            </a:pPr>
            <a:endParaRPr lang="en-US" sz="1600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600" b="1" noProof="1" smtClean="0">
                <a:latin typeface="Zawgyi-One" pitchFamily="34" charset="0"/>
                <a:cs typeface="Zawgyi-One" pitchFamily="34" charset="0"/>
              </a:rPr>
              <a:t>ေဆာင္</a:t>
            </a:r>
            <a:r>
              <a:rPr lang="en-US" sz="1600" noProof="1" smtClean="0">
                <a:latin typeface="Zawgyi-One" pitchFamily="34" charset="0"/>
                <a:cs typeface="Zawgyi-One" pitchFamily="34" charset="0"/>
              </a:rPr>
              <a:t>။	။ ေဒါမနႆ၊ ပဋိဃတုိ႔၊ ျဖစ္ၾကရန္လွစ္၊ အေၾကာင္းစစ္က၊ ေဒါသဇ</a:t>
            </a:r>
            <a:r>
              <a:rPr lang="en-GB" sz="1600" noProof="1" smtClean="0"/>
              <a:t>ၩာသေယာ၊ စိတ္သေဘာ၏၊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1600" noProof="1" smtClean="0"/>
              <a:t>		   တိမ္ေကာေသးႏု၊ အပၸႆုႏွင့္၊ ေတြ႔မွဳအနိ႒၊ ဤေလး၀သည္၊ မွတ္ၾကႏွင့္ဖြယ္ အခ်ဳပ္တည္း။ </a:t>
            </a:r>
            <a:endParaRPr lang="en-GB" sz="16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1" smtClean="0">
                <a:latin typeface="Zawgyi-One" pitchFamily="34" charset="0"/>
                <a:cs typeface="Zawgyi-One" pitchFamily="34" charset="0"/>
              </a:rPr>
              <a:t>စိတ္၊ ေစတသိက္မ်ားအေၾကာင္း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8577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noProof="1" smtClean="0">
                <a:latin typeface="Zawgyi-One" pitchFamily="34" charset="0"/>
                <a:cs typeface="Zawgyi-One" pitchFamily="34" charset="0"/>
              </a:rPr>
              <a:t>ဥာဏသမၸယုတ္စိတ္ျဖစ္ျခင္းအေၾကာင္း ၅-ပါး</a:t>
            </a:r>
          </a:p>
          <a:p>
            <a:pPr algn="just">
              <a:lnSpc>
                <a:spcPct val="150000"/>
              </a:lnSpc>
              <a:buNone/>
            </a:pPr>
            <a:endParaRPr lang="en-US" sz="8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ဥာဏ္ပညာထက္ရပါလုိ၏ဟုဆုေတာင္းရျခင္း။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မည္သည့္ေကာင္းမွဳမဆုိ ေရွးျပဳစဥ္အခါတုန္းက “ဤေကာင္းမွဳေၾကာင့္ ျဖစ္ရာဘ၀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ဥာဏ္ပညာထက္ျမက္သူ ျဖစ္ရပါ လုိ၏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” ဟု ဆုေတာင္း၍ ေကာင္းမွဳျပဳခဲ႔လွ်င္ ထုိကုသုိလ္ကံ အက်ဳိးေပးရာဘ၀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ဥာဏ္ပညာ ထက္ျမက္သူျဖစ္၍ ဥာဏ သမၸယုတ္စိတ္ အျဖစ္မ်ားတတ္သည္။ 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၂။ ရူပျဗဟၼာ့ဘုံမွာျဖစ္ရ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ျခင္း။ 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/>
              <a:t>	ရူပဘုံ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ဥတုသပၸါယ မွ်တျခင္း၊ ေလာကီအာရုံ ကာမဂုဏ္ကင္းဆိတ္ျခင္း၊ ေဒါသ ဗ်ာပါဒမရွိျခင္း ဤအေၾကာင္းတုိ႔ ေၾကာင့္ ဥာဏသမၸယုတ္စိတ္ အျဖစ္မ်ား၏။ 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b="1" noProof="1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GB" sz="1400" b="1" noProof="1" smtClean="0">
                <a:latin typeface="Zawgyi-One" pitchFamily="34" charset="0"/>
                <a:cs typeface="Zawgyi-One" pitchFamily="34" charset="0"/>
              </a:rPr>
              <a:t>ပညာရင့္က်က္ခ်ိန္သုိ႔ေရာက္ျခင္း။ </a:t>
            </a:r>
            <a:endParaRPr lang="en-US" sz="1400" b="1" noProof="1" smtClean="0">
              <a:latin typeface="Zawgyi-One" pitchFamily="34" charset="0"/>
              <a:cs typeface="Zawgyi-One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	သတၱ၀ါတုိ႔သည္ ငယ္ရြယ္စဥ္အခါ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၌ ေလာကီအာရုံ ကာမဂုဏ္ဘက္သုိ႔ စိတ္စက္ညြတ္ေနျခင္း၊ သမာဓိနည္းပါးျခင္း၊ ေလာကီ ေလာကုတၱရာဆုိင္ရာတုိ႔၌ အၾကားအျမင္ ဗဟုသုတနည္းပါးျခင္းတုိ႔ေၾကာင့္ ဥာဏ္ရွိသင့္သေလာက္ မရွိေသး။ အသက္ (၄၀) ေက်ာ္ (၅၀) အတြင္းကုိ </a:t>
            </a:r>
            <a:r>
              <a:rPr lang="en-US" sz="1400" noProof="1" smtClean="0">
                <a:latin typeface="Zawgyi-One" pitchFamily="34" charset="0"/>
                <a:cs typeface="Zawgyi-One" pitchFamily="34" charset="0"/>
              </a:rPr>
              <a:t>“ပညာဒသက” ဟုဆုိ၏။ ထုိအရြယ္က်မွ ကာမဂုဏ္စိတ္နည္းပါး၊ သမာဓိႀကီး မား၍ ဗဟုသုတမ်ားသျဖင့္ ဥာဏ္ထက္ၾကေပသည္။ ထိုအခါ </a:t>
            </a:r>
            <a:r>
              <a:rPr lang="en-GB" sz="1400" noProof="1" smtClean="0">
                <a:latin typeface="Zawgyi-One" pitchFamily="34" charset="0"/>
                <a:cs typeface="Zawgyi-One" pitchFamily="34" charset="0"/>
              </a:rPr>
              <a:t>ဥာဏသမၸယုတ္စိတ္ အျဖစ္မ်ားသည္။ </a:t>
            </a:r>
            <a:endParaRPr lang="en-US" sz="1400" noProof="1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F3A-7186-4340-B7FA-CDFC6859B412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5130</TotalTime>
  <Words>2181</Words>
  <Application>Microsoft Office PowerPoint</Application>
  <PresentationFormat>On-screen Show (4:3)</PresentationFormat>
  <Paragraphs>300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Slide 1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စိတ္၊ ေစတသိက္မ်ားအေၾကာင္း</vt:lpstr>
      <vt:lpstr>ရူပ၀စရစိတ္ ၁၅ ပါး</vt:lpstr>
      <vt:lpstr>ရူပါ၀စရကုသုိလ္စိတ္ ၅ ပါး</vt:lpstr>
      <vt:lpstr>ရူပါ၀စရ၀ိပါက္စိတ္ ၅ ပါး</vt:lpstr>
      <vt:lpstr>ရူပါ၀စရႀကိယာစိတ္ ၅ ပါး</vt:lpstr>
      <vt:lpstr>အဓိပၸါယ္ ရွင္းလင္းခ်က္</vt:lpstr>
      <vt:lpstr>အဓိပၸါယ္ ရွင္းလင္းခ်က္</vt:lpstr>
      <vt:lpstr>ဗဟုသုတ</vt:lpstr>
      <vt:lpstr>နိဂုံးခ်ဳပ္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Tosana</dc:creator>
  <cp:lastModifiedBy>Tosana</cp:lastModifiedBy>
  <cp:revision>493</cp:revision>
  <dcterms:created xsi:type="dcterms:W3CDTF">2011-07-25T07:58:25Z</dcterms:created>
  <dcterms:modified xsi:type="dcterms:W3CDTF">2011-09-05T19:12:08Z</dcterms:modified>
</cp:coreProperties>
</file>