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8" r:id="rId4"/>
    <p:sldId id="258" r:id="rId5"/>
    <p:sldId id="262" r:id="rId6"/>
    <p:sldId id="267" r:id="rId7"/>
    <p:sldId id="268" r:id="rId8"/>
    <p:sldId id="269" r:id="rId9"/>
    <p:sldId id="270" r:id="rId10"/>
    <p:sldId id="271" r:id="rId11"/>
    <p:sldId id="273" r:id="rId12"/>
    <p:sldId id="260" r:id="rId13"/>
    <p:sldId id="263" r:id="rId14"/>
    <p:sldId id="275" r:id="rId15"/>
    <p:sldId id="276" r:id="rId16"/>
    <p:sldId id="277" r:id="rId17"/>
    <p:sldId id="264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24F9FD1D-28E5-43C3-96D9-78E04514A88E}" type="datetimeFigureOut">
              <a:rPr lang="en-US" smtClean="0"/>
              <a:pPr/>
              <a:t>8/20/2011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0CD745F5-D66C-488E-87AE-49D6088D2B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7369B55A-A10F-4207-95DB-64D1675D0333}" type="datetimeFigureOut">
              <a:rPr lang="en-US" smtClean="0"/>
              <a:pPr/>
              <a:t>8/20/2011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1" rIns="99040" bIns="4952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1" rIns="99040" bIns="495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F77F4ADE-610F-48A8-A4AE-EFA63242F8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7CA7-A9A6-48A9-B8EE-52F902610B16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FE0-0A2C-4D59-BC15-1BF442A0B2BB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5E3F-3CBD-4105-994D-EC0DEF5497FA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81FF-34DE-4F7B-A051-F5F7179B83EF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0BC1-2197-4A58-A0A1-9222ECB7FD28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045-9AAD-45C5-B9CE-97F1CEAFA461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7E25-1FB6-484D-9393-7BD52BC5BCD7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FDA9-6DB6-4276-8ED1-07ADB7FC3871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566-6D0F-422B-AF1B-5636B361C6E5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01F2-3323-402A-BB7A-F05E17B078AD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B75D8C4-EFAC-43B1-8B9D-F01C29169479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8BC62-26DB-4ED4-A625-48E8A7042ABD}" type="datetime1">
              <a:rPr lang="en-US" smtClean="0"/>
              <a:pPr/>
              <a:t>8/20/2011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235" y="285728"/>
            <a:ext cx="850104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noProof="1" smtClean="0">
                <a:latin typeface="T-THAKI" pitchFamily="2" charset="0"/>
              </a:rPr>
              <a:t>agClnjNocjc’/ lnjdnj[miU</a:t>
            </a:r>
          </a:p>
          <a:p>
            <a:pPr algn="ctr"/>
            <a:endParaRPr lang="en-US" sz="800" noProof="1" smtClean="0">
              <a:latin typeface="T-THAKI" pitchFamily="2" charset="0"/>
            </a:endParaRPr>
          </a:p>
          <a:p>
            <a:pPr algn="ctr"/>
            <a:r>
              <a:rPr lang="en-US" sz="4400" noProof="1" smtClean="0">
                <a:latin typeface="T-THAKI" pitchFamily="2" charset="0"/>
              </a:rPr>
              <a:t>lnjdnjwiHfRekYfcj;| pTma{kimj hcj{kf;po.KYapjehf</a:t>
            </a:r>
          </a:p>
          <a:p>
            <a:pPr algn="ctr"/>
            <a:endParaRPr lang="en-US" sz="800" noProof="1" smtClean="0">
              <a:latin typeface="T-THAKI" pitchFamily="2" charset="0"/>
            </a:endParaRPr>
          </a:p>
          <a:p>
            <a:pPr algn="ctr"/>
            <a:r>
              <a:rPr lang="en-US" sz="7200" noProof="1" smtClean="0">
                <a:latin typeface="T-THAKI" pitchFamily="2" charset="0"/>
              </a:rPr>
              <a:t>Bud%abiDmMfhcjtnj;</a:t>
            </a:r>
          </a:p>
          <a:p>
            <a:pPr algn="ctr"/>
            <a:endParaRPr lang="en-US" noProof="1" smtClean="0">
              <a:latin typeface="T-THAKI" pitchFamily="2" charset="0"/>
            </a:endParaRPr>
          </a:p>
          <a:p>
            <a:pPr algn="ctr"/>
            <a:r>
              <a:rPr lang="en-US" sz="4400" noProof="1" smtClean="0">
                <a:latin typeface="T-THAKI" pitchFamily="2" charset="0"/>
              </a:rPr>
              <a:t>apFtjsOj ( 3 )</a:t>
            </a:r>
          </a:p>
          <a:p>
            <a:pPr algn="ctr"/>
            <a:endParaRPr lang="en-US" sz="800" noProof="1" smtClean="0">
              <a:latin typeface="T-THAKI" pitchFamily="2" charset="0"/>
            </a:endParaRPr>
          </a:p>
          <a:p>
            <a:pPr algn="ctr"/>
            <a:r>
              <a:rPr lang="en-US" sz="4400" noProof="1" smtClean="0">
                <a:latin typeface="T-THAKI" pitchFamily="2" charset="0"/>
              </a:rPr>
              <a:t>( 13/ 08/ 2011 )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5715016"/>
            <a:ext cx="698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နေမာ တႆ ဘဂ၀ေတာ အရဟေတာ သမၼာသ</a:t>
            </a:r>
            <a:r>
              <a:rPr lang="en-GB" sz="2400" noProof="1" smtClean="0">
                <a:latin typeface="Zawgyi-One" pitchFamily="34" charset="0"/>
                <a:cs typeface="Zawgyi-One" pitchFamily="34" charset="0"/>
              </a:rPr>
              <a:t>မၺဳဒၶႆ</a:t>
            </a:r>
            <a:endParaRPr lang="en-GB" sz="24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အကုသလ၀ိပါက္စိတ္ ၇ ပါး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1000132"/>
          </a:xfrm>
          <a:ln>
            <a:solidFill>
              <a:schemeClr val="bg1"/>
            </a:solidFill>
            <a:prstDash val="sysDash"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အကုသလ၀ိပါက္စိတ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္ ။	။ အကုသုိလ္ကံ၏အက်ဳိးျဖစ္ေသာစိတ္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အကုသလ၀ိပါက္စိတ္ ၇ ပါး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8596" y="2625358"/>
          <a:ext cx="8358246" cy="394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3786214"/>
                <a:gridCol w="3857652"/>
              </a:tblGrid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၁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 </a:t>
                      </a:r>
                      <a:r>
                        <a:rPr lang="en-US" sz="16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စိတ္အသင့္အတင့္ ခံစားမွဳႏွင့္အတူတကြျဖစ</a:t>
                      </a:r>
                      <a:r>
                        <a:rPr lang="en-US" sz="14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4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kumimoji="0" lang="my-MM" sz="1400" b="1" kern="1200" noProof="1" smtClean="0">
                        <a:solidFill>
                          <a:schemeClr val="tx1"/>
                        </a:solidFill>
                        <a:latin typeface="Zawgyi-One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စကၡဳ၀ိညာဏ္စိတ္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ျမင္သိစိတ္</a:t>
                      </a:r>
                      <a:endParaRPr lang="en-GB" sz="1400" b="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၂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ေသာတ၀ိညာဏ္စိတ္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ၾကားသိစိတ္</a:t>
                      </a:r>
                      <a:endParaRPr lang="en-GB" sz="14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၃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ဃာန၀ိညာဏ္စိတ္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နံသိစိတ္</a:t>
                      </a:r>
                      <a:endParaRPr lang="en-GB" sz="14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၄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ဇိ၀ွါ၀ိညာဏ္စိတ္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စားသိစိတ္</a:t>
                      </a:r>
                      <a:endParaRPr lang="en-GB" sz="14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၅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ဒုကၡ သဟဂုတ္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ဆင္းရဲေသာခံစားမွဳႏွင့္အတူတကြျဖစ္ေသာ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ကာယ၀ိညာဏ္စိတ္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ထိသိစိတ္</a:t>
                      </a:r>
                      <a:endParaRPr lang="en-GB" sz="14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80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 </a:t>
                      </a:r>
                      <a:r>
                        <a:rPr lang="en-US" sz="16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စိတ္အသင့္အတင့္ ခံစားမွဳႏွင့္အတူတကြျဖစ</a:t>
                      </a:r>
                      <a:r>
                        <a:rPr lang="en-US" sz="14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4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သမၸဋိ</a:t>
                      </a:r>
                      <a:r>
                        <a:rPr kumimoji="0" lang="en-GB" sz="18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စၧ</a:t>
                      </a:r>
                      <a:r>
                        <a:rPr kumimoji="0" lang="en-US" sz="18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ိဳ</a:t>
                      </a:r>
                      <a:r>
                        <a:rPr kumimoji="0" lang="en-GB" sz="180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န္းစိတ္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အာရုံလက္ခံစိတ္</a:t>
                      </a:r>
                      <a:endParaRPr kumimoji="0" lang="en-GB" sz="1400" kern="1200" noProof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၇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</a:t>
                      </a:r>
                      <a:r>
                        <a:rPr kumimoji="0" lang="en-GB" sz="16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ႏၲီရဏစိတ္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4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အာရုံစူးစမ္းစိတ္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အဓိပၸါယ္ ရွင္းလင္းခ်က္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85778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အကုသလ၀ိပါက္စိတ္မ်ားသည္ ေရွးအကုသုိလ္ကံတုိ႔၏အက်ဳိးေပး (၀ိပါက္=၀ိပါက-အက်ဳိး) ျဖစ္ေသာ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စိတ္မ်ားျဖစ္ၾက၏။ မေကာင္းေသာအာရုံမ်ားကုိ ျမင္-ၾကား-နံ-စား-ထိေတြ႔ သည့္အခါ အာရုံကုိ သိေသာစိတ္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မ်ားျဖစ္ၾက၏။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စိတ္တုိ႔သည္ တစ္စကၠန္႔အတြင္း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ကုေဋတစ္သိန္းေက်ာ္ ေရွ႔ဆင့္ ေနာက္ဆင့္ျဖစ္ပ်က္သြားၾကရာ ျမင္သိ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စိတ္၊ ၾကားသိစိတ္ တစ္လုံးျဖစ္ပ်က္သြားေသာအခ်ိန္သည္ အလြန္တုိေတာင္း၏။ ဤတုိေတာင္းသည့္ အခ်ိန္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အတြင္း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 အာရုံကုိ  ျပတ္ျပတ္သားသားမသိႏုိင္သျဖင့္  အာရုံကုိ  ခံစားမွဳမရွိေသးေခ်။  သုိ႔အတြက္  ကာယ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၀ိညာဏ္စိတ္မွလြဲလွ်င္ အားလုံး ဥေပကၡာသဟဂုတ္စိတ္မ်ားျဖစ္ၾက၏။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ကာယ၀ိညာဏ္စိတ္မွာ ကုိယ္ဆင္းရဲႏွင့္တကြ ဒုကၡသဟဂုတ္စိတ္ျဖစ္၏။ စကၡဳ၀ိညာဏ္စသည့္  အာရုံသိ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စိတ္ ခ်ဳပ္ၿငိမ္းသြားေသာအခါ ၄င္းစိတ္ယူခဲ႔သည့္ အာရုံကုိ ပ႒ာန္းနည္းအရ ေနာက္ေနာက္ေသာစိတ္သုိ႔လက္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ဆင့္ကမ္းေပး၏။ ထုိအာရုံကုိ သမၸဋိ</a:t>
            </a:r>
            <a:r>
              <a:rPr lang="en-GB" sz="1600" noProof="1" smtClean="0">
                <a:solidFill>
                  <a:schemeClr val="dk1"/>
                </a:solidFill>
              </a:rPr>
              <a:t>စၧိဳ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န္းက ဆက္ခံယူၿပီး၊ 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သ</a:t>
            </a:r>
            <a:r>
              <a:rPr lang="en-GB" sz="1600" noProof="1" smtClean="0">
                <a:solidFill>
                  <a:schemeClr val="dk1"/>
                </a:solidFill>
              </a:rPr>
              <a:t>ႏၲီရဏစိတ္</a:t>
            </a:r>
            <a:r>
              <a:rPr lang="en-GB" sz="1600" noProof="1" smtClean="0">
                <a:solidFill>
                  <a:schemeClr val="dk1"/>
                </a:solidFill>
                <a:latin typeface="Zawgyi-One" pitchFamily="34" charset="0"/>
                <a:cs typeface="Zawgyi-One" pitchFamily="34" charset="0"/>
              </a:rPr>
              <a:t>က စူးစမ္း၏။ ထုိ႔ေနာက္ အဟိတ္ႀကိ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solidFill>
                  <a:schemeClr val="dk1"/>
                </a:solidFill>
                <a:latin typeface="Zawgyi-One" pitchFamily="34" charset="0"/>
                <a:cs typeface="Zawgyi-One" pitchFamily="34" charset="0"/>
              </a:rPr>
              <a:t>ယာတြင္ပါေသာ </a:t>
            </a:r>
            <a:r>
              <a:rPr lang="en-US" sz="1600" noProof="1" smtClean="0"/>
              <a:t>မေနာဒြါရာ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ဇၨန္းစိတ္က ထုိအာရုံကုိ ဆုံးျဖတ္ေပး၏။ ထုိအခါမွ အာရုံကုိ သိလာႏုိင္သည္။ </a:t>
            </a:r>
            <a:endParaRPr lang="en-GB" sz="1600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အဟိတ္ကုသလ၀ိပါက္စိတ္ ၈ ပါး</a:t>
            </a:r>
            <a:endParaRPr lang="en-GB" sz="3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10001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အဟိတ္ကုသလ၀ိပါက္စိတ</a:t>
            </a:r>
            <a:r>
              <a:rPr lang="en-US" sz="2000" noProof="1" smtClean="0">
                <a:latin typeface="Zawgyi-One" pitchFamily="34" charset="0"/>
                <a:cs typeface="Zawgyi-One" pitchFamily="34" charset="0"/>
              </a:rPr>
              <a:t>္ ။	။ ကုသုိလ္ကံ၏အက်ဳိးျဖစ္ေသာစိတ္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အဟိတ္ကုသလ၀ိပါက္စိတ္ ၈ ပါး</a:t>
            </a:r>
          </a:p>
          <a:p>
            <a:pPr>
              <a:lnSpc>
                <a:spcPct val="150000"/>
              </a:lnSpc>
              <a:buNone/>
            </a:pPr>
            <a:endParaRPr lang="en-US" sz="20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2643182"/>
          <a:ext cx="842968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3857652"/>
                <a:gridCol w="3929091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၁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 </a:t>
                      </a: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စိတ္အသင့္အတင့္ ခံစားမွဳႏွင့္အတူတကြျဖစ</a:t>
                      </a:r>
                      <a:r>
                        <a:rPr lang="en-US" sz="12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2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kumimoji="0" lang="my-MM" sz="1200" b="1" kern="1200" noProof="1" smtClean="0">
                        <a:solidFill>
                          <a:schemeClr val="tx1"/>
                        </a:solidFill>
                        <a:latin typeface="Zawgyi-One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စကၡဳ၀ိညာဏ္စိတ္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ျမင္သိစိတ္</a:t>
                      </a:r>
                      <a:endParaRPr lang="en-GB" sz="1200" b="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၂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ေသာတ၀ိညာဏ္စိတ္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ၾကားသိစိတ္</a:t>
                      </a:r>
                      <a:endParaRPr lang="en-GB" sz="12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၃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ဃာန၀ိညာဏ္စိတ္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နံသိစိတ္</a:t>
                      </a:r>
                      <a:endParaRPr lang="en-GB" sz="12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၄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။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ဇိ၀ွါ၀ိညာဏ္စိတ္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စားသိစိတ္</a:t>
                      </a:r>
                      <a:endParaRPr lang="en-GB" sz="12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၅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 သဟဂုတ္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ခ်မ္းသာေသာခံစားမွဳႏွင့္အတူတကြျဖစ္ေသာ</a:t>
                      </a:r>
                      <a:endParaRPr lang="en-GB" sz="12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ကာယ၀ိညာဏ္စိတ္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ထိသိစိတ္</a:t>
                      </a:r>
                      <a:endParaRPr lang="en-GB" sz="14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၆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 </a:t>
                      </a: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စိတ္အသင့္အတင့္ ခံစားမွဳႏွင့္အတူတကြျဖစ</a:t>
                      </a:r>
                      <a:r>
                        <a:rPr lang="en-US" sz="12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2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lang="en-GB" sz="12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သမၸဋိ</a:t>
                      </a:r>
                      <a:r>
                        <a:rPr kumimoji="0" lang="en-GB" sz="14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စၧိဳ</a:t>
                      </a:r>
                      <a:r>
                        <a:rPr kumimoji="0" lang="en-GB" sz="140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န္းစိတ္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အာရုံလက္ခံစိတ္</a:t>
                      </a:r>
                      <a:endParaRPr kumimoji="0" lang="en-GB" sz="1200" kern="1200" noProof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၇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ေသာမနႆ </a:t>
                      </a: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စိတ္ခ်မ္းသာေသာခံစားမွဳႏွင့္အတူတကြျဖစ</a:t>
                      </a:r>
                      <a:r>
                        <a:rPr lang="en-US" sz="12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2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lang="en-GB" sz="12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</a:t>
                      </a:r>
                      <a:r>
                        <a:rPr kumimoji="0" lang="en-GB" sz="14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ႏၲီရဏစိတ္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အာရုံစူးစမ္းစိတ္</a:t>
                      </a:r>
                      <a:endParaRPr lang="en-GB" sz="12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၈</a:t>
                      </a:r>
                      <a:endParaRPr lang="en-GB" sz="1800" dirty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 </a:t>
                      </a: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စိတ္အသင့္အတင့္ ခံစားမွဳႏွင့္အတူတကြျဖစ</a:t>
                      </a:r>
                      <a:r>
                        <a:rPr lang="en-US" sz="12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2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lang="en-GB" sz="120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</a:t>
                      </a:r>
                      <a:r>
                        <a:rPr kumimoji="0" lang="en-GB" sz="14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ႏၲီရဏစိတ္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အာရုံစူးစမ္းစိတ္</a:t>
                      </a:r>
                      <a:endParaRPr lang="en-GB" sz="120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အဓိပၸါယ္ ရွင္းလင္းခ်က္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ကုသလ၀ိပါက္စိတ္မ်ားသည္ ေရွးကုသုိလ္ကံတုိ႔၏အက်ဳိးတရားျဖစ္ေသာစိတ္မ်ားတည္း။ ေကာင္း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ေသာ အာရုံမ်ားကုိ ျမင္-ၾကား-နံ-စား-ထိေတြ႔ရန္ႏွင့္ထုိအာရုံတုိ႔ကုိ လက္ခံစူးစမ္းရန္တုိ႔အတြက္ အလုပ္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လုပ္ေပးၾက၏။  ကုသလ၀ိပါက္ ကာယ၀ိညာဏ္စိတ္သည္ သုခသဟဂုတ္(ကုိယ္ခ်မ္းသာျခင္းႏွင့္တကြ)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ျဖစ္သည္ကုိ သတိျပဳပါ။ </a:t>
            </a:r>
          </a:p>
          <a:p>
            <a:pPr algn="just"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အကုသလ၀ိပါက္ စကၡဳ၀ိညာဏ္ႏွင့္အဟိတ္ကုသလ၀ိပါက္ စကၡဳ၀ိညာဏ္ တစ္စုံရွိသည္ကုိ စကၡဳ၀ိ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ညာဏ္ေဒြးဟုေခၚသည္။ အလားတူပင္ ေသာတ၀ိညာဏ္ေဒြး, ဃာန၀ိညာဏ္ေဒြး, ဇိ၀ွါ၀ိညာဏ္ေဒြး,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ကာယ၀ိညာဏ္ေဒြးဟူ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၍ စုစုေပါင္း ေဒြးပဥၥ၀ိညာဏ္ ၁၀-ပါးရွိသည္။ </a:t>
            </a:r>
          </a:p>
          <a:p>
            <a:pPr algn="just">
              <a:lnSpc>
                <a:spcPct val="150000"/>
              </a:lnSpc>
              <a:buNone/>
            </a:pPr>
            <a:endParaRPr lang="en-GB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မေနာဓာတ္ ၃-ပါး		= </a:t>
            </a:r>
            <a:r>
              <a:rPr lang="en-US" sz="1600" dirty="0" err="1" smtClean="0">
                <a:latin typeface="Zawgyi-One" pitchFamily="34" charset="0"/>
                <a:cs typeface="Zawgyi-One" pitchFamily="34" charset="0"/>
              </a:rPr>
              <a:t>ပဥၥဒ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ြါရာ၀</a:t>
            </a:r>
            <a:r>
              <a:rPr lang="en-GB" sz="1600" dirty="0" err="1" smtClean="0">
                <a:latin typeface="Zawgyi-One" pitchFamily="34" charset="0"/>
                <a:cs typeface="Zawgyi-One" pitchFamily="34" charset="0"/>
              </a:rPr>
              <a:t>ဇၨန္း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, 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သမၸဋိ</a:t>
            </a:r>
            <a:r>
              <a:rPr lang="en-GB" sz="1600" noProof="1" smtClean="0">
                <a:solidFill>
                  <a:schemeClr val="dk1"/>
                </a:solidFill>
              </a:rPr>
              <a:t>စၧိဳ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န္းေဒြး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အာ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dirty="0" err="1" smtClean="0">
                <a:latin typeface="Zawgyi-One" pitchFamily="34" charset="0"/>
                <a:cs typeface="Zawgyi-One" pitchFamily="34" charset="0"/>
              </a:rPr>
              <a:t>ဇၨန္းေဒ</a:t>
            </a:r>
            <a:r>
              <a:rPr lang="en-GB" sz="1600" dirty="0" smtClean="0">
                <a:latin typeface="Zawgyi-One" pitchFamily="34" charset="0"/>
                <a:cs typeface="Zawgyi-One" pitchFamily="34" charset="0"/>
              </a:rPr>
              <a:t>ြ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း</a:t>
            </a:r>
            <a:r>
              <a:rPr lang="en-GB" sz="1600" dirty="0" smtClean="0">
                <a:latin typeface="Zawgyi-One" pitchFamily="34" charset="0"/>
                <a:cs typeface="Zawgyi-One" pitchFamily="34" charset="0"/>
              </a:rPr>
              <a:t>		= </a:t>
            </a:r>
            <a:r>
              <a:rPr lang="en-US" sz="1600" dirty="0" err="1" smtClean="0">
                <a:latin typeface="Zawgyi-One" pitchFamily="34" charset="0"/>
                <a:cs typeface="Zawgyi-One" pitchFamily="34" charset="0"/>
              </a:rPr>
              <a:t>ပဥၥဒ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ြါရာ၀</a:t>
            </a:r>
            <a:r>
              <a:rPr lang="en-GB" sz="1600" dirty="0" err="1" smtClean="0">
                <a:latin typeface="Zawgyi-One" pitchFamily="34" charset="0"/>
                <a:cs typeface="Zawgyi-One" pitchFamily="34" charset="0"/>
              </a:rPr>
              <a:t>ဇၨန္း</a:t>
            </a:r>
            <a:r>
              <a:rPr lang="en-GB" sz="16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1600" dirty="0" err="1" smtClean="0"/>
              <a:t>မေနာဒ</a:t>
            </a:r>
            <a:r>
              <a:rPr lang="en-US" sz="1600" dirty="0" smtClean="0"/>
              <a:t>ြါရာ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dirty="0" err="1" smtClean="0">
                <a:latin typeface="Zawgyi-One" pitchFamily="34" charset="0"/>
                <a:cs typeface="Zawgyi-One" pitchFamily="34" charset="0"/>
              </a:rPr>
              <a:t>ဇၨန္း</a:t>
            </a:r>
            <a:endParaRPr lang="en-GB" sz="1600" dirty="0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အဟိတ္ႀကိယာစိတ္ ၃ ပါး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785927"/>
            <a:ext cx="8229600" cy="15716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အဟိတ္ႀကိယာစိတ္။	။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ျပဳလုပ္ကာမွ်သေဘာစိတ္</a:t>
            </a:r>
          </a:p>
          <a:p>
            <a:pPr>
              <a:lnSpc>
                <a:spcPct val="150000"/>
              </a:lnSpc>
              <a:buNone/>
            </a:pPr>
            <a:endParaRPr lang="en-US" sz="12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1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အဟိတ္ႀကိယာစိတ္ ၃-ပါး</a:t>
            </a:r>
            <a:endParaRPr lang="en-GB" sz="2400" noProof="1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3429000"/>
          <a:ext cx="8143932" cy="264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3429024"/>
                <a:gridCol w="3929090"/>
              </a:tblGrid>
              <a:tr h="881069">
                <a:tc>
                  <a:txBody>
                    <a:bodyPr/>
                    <a:lstStyle/>
                    <a:p>
                      <a:pPr algn="ctr"/>
                      <a:endParaRPr lang="en-US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၁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 </a:t>
                      </a:r>
                      <a:r>
                        <a:rPr lang="en-US" sz="16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0" baseline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စိတ္အသင့္အတင့္ ခံစားမွဳႏွင့္အတူတကြျဖစ</a:t>
                      </a:r>
                      <a:r>
                        <a:rPr lang="en-US" sz="14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4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kumimoji="0" lang="my-MM" sz="1400" b="1" kern="1200" noProof="1" smtClean="0">
                        <a:solidFill>
                          <a:schemeClr val="tx1"/>
                        </a:solidFill>
                        <a:latin typeface="Zawgyi-One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ပဥၥဒြါရာ၀</a:t>
                      </a:r>
                      <a:r>
                        <a:rPr kumimoji="0" lang="en-GB" sz="16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ဇၨန္းစိတ္</a:t>
                      </a:r>
                      <a:endParaRPr kumimoji="0" lang="my-MM" sz="1600" b="0" kern="1200" noProof="1" smtClean="0">
                        <a:solidFill>
                          <a:schemeClr val="tx1"/>
                        </a:solidFill>
                        <a:latin typeface="Zawgyi-One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b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/>
                      <a:r>
                        <a:rPr lang="en-US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ငါးဒြါရ</a:t>
                      </a:r>
                      <a:r>
                        <a:rPr lang="en-GB" sz="14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၌ ျဖစ္ေသာအာရုံကုိ</a:t>
                      </a:r>
                      <a:r>
                        <a:rPr lang="en-GB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ဆင္ျခင္ေသာစိတ္</a:t>
                      </a:r>
                      <a:endParaRPr lang="en-GB" sz="1400" b="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1069">
                <a:tc>
                  <a:txBody>
                    <a:bodyPr/>
                    <a:lstStyle/>
                    <a:p>
                      <a:pPr algn="ctr"/>
                      <a:endParaRPr lang="en-US" noProof="1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၂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1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</a:rPr>
                        <a:t>။</a:t>
                      </a:r>
                      <a:endParaRPr lang="en-GB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</a:rPr>
                        <a:t>မေနာဒြါရာ</a:t>
                      </a: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</a:t>
                      </a:r>
                      <a:r>
                        <a:rPr kumimoji="0" lang="en-GB" sz="16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ဇၨန္းစိတ္</a:t>
                      </a:r>
                    </a:p>
                    <a:p>
                      <a:pPr algn="ctr"/>
                      <a:endParaRPr kumimoji="0" lang="en-US" sz="1600" b="0" kern="1200" noProof="1" smtClean="0">
                        <a:solidFill>
                          <a:schemeClr val="tx1"/>
                        </a:solidFill>
                        <a:latin typeface="Zawgyi-One" pitchFamily="34" charset="0"/>
                        <a:ea typeface="+mn-ea"/>
                        <a:cs typeface="Zawgyi-One" pitchFamily="34" charset="0"/>
                      </a:endParaRPr>
                    </a:p>
                    <a:p>
                      <a:pPr algn="ctr"/>
                      <a:r>
                        <a:rPr kumimoji="0" lang="en-US" sz="14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စိတ္ဒြါရ</a:t>
                      </a:r>
                      <a:r>
                        <a:rPr lang="en-GB" sz="1400" noProof="1" smtClean="0">
                          <a:latin typeface="Zawgyi-One" pitchFamily="34" charset="0"/>
                          <a:cs typeface="Zawgyi-One" pitchFamily="34" charset="0"/>
                        </a:rPr>
                        <a:t>၌ျဖစ္ေသာအာရုံကုိ ဆင္ျခင္ေသာစိတ္</a:t>
                      </a:r>
                      <a:endParaRPr lang="en-GB" sz="1400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1069">
                <a:tc>
                  <a:txBody>
                    <a:bodyPr/>
                    <a:lstStyle/>
                    <a:p>
                      <a:pPr algn="ctr"/>
                      <a:endParaRPr lang="en-US" noProof="1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၃</a:t>
                      </a:r>
                      <a:endParaRPr lang="en-GB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ေသာမနႆ </a:t>
                      </a:r>
                      <a:r>
                        <a:rPr lang="en-US" sz="16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သဟဂုတ္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0" baseline="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စိတ္ခ်မ္းသာေသာခံစားမွဳႏွင့္အတူတကြျဖစ</a:t>
                      </a:r>
                      <a:r>
                        <a:rPr lang="en-US" sz="1400" baseline="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kumimoji="0" lang="en-GB" sz="1400" b="1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၍</a:t>
                      </a:r>
                      <a:endParaRPr lang="en-GB" sz="140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ဟသိတုပၸါဒ္စိတ္</a:t>
                      </a:r>
                    </a:p>
                    <a:p>
                      <a:pPr algn="ctr"/>
                      <a:endParaRPr lang="en-US" sz="1600" noProof="1" smtClean="0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algn="ctr"/>
                      <a:r>
                        <a:rPr lang="en-US" sz="14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ဘုရား ရဟ</a:t>
                      </a:r>
                      <a:r>
                        <a:rPr kumimoji="0" lang="en-GB" sz="14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ႏၲာတုိ႔၏</a:t>
                      </a:r>
                      <a:r>
                        <a:rPr kumimoji="0" lang="en-GB" sz="1400" kern="1200" baseline="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kern="1200" noProof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ျပံဳးရယ္ေသာစိတ္</a:t>
                      </a:r>
                      <a:endParaRPr lang="en-GB" sz="1400" noProof="1"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အဓိပၸါယ္ ရွင္းလင္းခ်က္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Tx/>
              <a:buSzTx/>
              <a:buFont typeface="Wingdings" pitchFamily="2" charset="2"/>
              <a:buChar char="Ø"/>
              <a:defRPr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 ပဥၥဒြါရာ၀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	= ပဥၥ+ဒြါရ+အာ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ဇၨန္းစိတ္=မ်က္စိ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, နား, ႏွာ, လ်ာ, ကုိယ္ တည္းဟူေသာ တံခါး </a:t>
            </a: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	   ငါးေပါက္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ထင္လာေသာအာရုံမ်ားကုိ ဆင္ျခင္ ႏွလုံးသြင္းတတ္ေသာစိတ္။ </a:t>
            </a: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endParaRPr lang="en-GB" sz="1600" noProof="1" smtClean="0">
              <a:latin typeface="Zawgyi-One" pitchFamily="34" charset="0"/>
              <a:cs typeface="Zawgyi-One" pitchFamily="34" charset="0"/>
            </a:endParaRPr>
          </a:p>
          <a:p>
            <a:pPr marL="0" indent="0" algn="just">
              <a:lnSpc>
                <a:spcPct val="150000"/>
              </a:lnSpc>
              <a:buClrTx/>
              <a:buSzTx/>
              <a:buFont typeface="Wingdings" pitchFamily="2" charset="2"/>
              <a:buChar char="Ø"/>
              <a:defRPr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noProof="1" smtClean="0"/>
              <a:t>မေနာဒြါရာ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 = မေနာဒြါရ+အာ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 = စိတ္တံခါးေပါက္၌ ထင္လာသည့္အာရုံကုိ </a:t>
            </a: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		    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ဆင္ျခင္ ႏွလုံးသြင္းတတ္ေသာစိတ္။ </a:t>
            </a: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endParaRPr lang="en-GB" sz="1400" noProof="1" smtClean="0">
              <a:latin typeface="Zawgyi-One" pitchFamily="34" charset="0"/>
              <a:cs typeface="Zawgyi-One" pitchFamily="34" charset="0"/>
            </a:endParaRPr>
          </a:p>
          <a:p>
            <a:pPr marL="0" indent="0" algn="just">
              <a:lnSpc>
                <a:spcPct val="150000"/>
              </a:lnSpc>
              <a:buClrTx/>
              <a:buSzTx/>
              <a:buFont typeface="Wingdings" pitchFamily="2" charset="2"/>
              <a:buChar char="Ø"/>
              <a:defRPr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 ဟသိတုပၸါဒ္စိတ္	= ျမတ္စြာဘုရားႏွင့္ ရဟ</a:t>
            </a:r>
            <a:r>
              <a:rPr lang="en-GB" sz="1600" noProof="1" smtClean="0"/>
              <a:t>ႏၲာတုိ႔ ျပံဳးရယ္ေသာစိတ္။</a:t>
            </a: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 ပဥၥဒြါရာ၀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ဇၨန္းစိတ္ႏွင့္</a:t>
            </a:r>
            <a:r>
              <a:rPr lang="en-US" sz="1600" noProof="1" smtClean="0"/>
              <a:t> မေနာဒြါရာ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၀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ဇၨန္းစိတ္တုိ႔သည္ ၀ီထိစိတ္ေခၚ အသိစိတ္ျဖစ္ေပၚရန္ မိမိ တုိ႔၏ ဆုိင္ရာ ကိစၥမ်ားကုိ ၀တၱရားအရ လုပ္ေဆာင္လုိၾကေသာေၾကာင့္ ဥေပကၡာ သဟဂုတ္စိတ္မ်ားျဖစ္ ၾကရ၏။ 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ဟသိတုပၸါဒ္စိတ္မွာ ၀မ္းေျမာက္ရႊင္လန္းမွဳျဖင့္ ျပံဳးရယ္ရေသာေၾကာင့္ ေသာမနႆ သဟဂုတ္ စိတ္ ျဖစ္၏။ </a:t>
            </a:r>
          </a:p>
          <a:p>
            <a:pPr marL="0" indent="0" algn="just">
              <a:lnSpc>
                <a:spcPct val="150000"/>
              </a:lnSpc>
              <a:buClrTx/>
              <a:buSzTx/>
              <a:buFont typeface="Wingdings" pitchFamily="2" charset="2"/>
              <a:buChar char="Ø"/>
              <a:defRPr/>
            </a:pPr>
            <a:endParaRPr lang="en-GB" sz="1400" noProof="1" smtClean="0">
              <a:latin typeface="Zawgyi-One" pitchFamily="34" charset="0"/>
              <a:cs typeface="Zawgyi-One" pitchFamily="34" charset="0"/>
            </a:endParaRPr>
          </a:p>
          <a:p>
            <a:pPr marL="0" indent="0" algn="just">
              <a:lnSpc>
                <a:spcPct val="150000"/>
              </a:lnSpc>
              <a:buClrTx/>
              <a:buSzTx/>
              <a:buFont typeface="Wingdings" pitchFamily="2" charset="2"/>
              <a:buChar char="Ø"/>
              <a:defRPr/>
            </a:pPr>
            <a:endParaRPr lang="my-MM" sz="1600" noProof="1" smtClean="0">
              <a:latin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Zawgyi-One" pitchFamily="34" charset="0"/>
                <a:cs typeface="Zawgyi-One" pitchFamily="34" charset="0"/>
              </a:rPr>
              <a:t>ဗဟုသုတ</a:t>
            </a:r>
            <a:endParaRPr lang="en-GB" sz="4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1"/>
            <a:ext cx="8643998" cy="478634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GB" sz="1800" noProof="1" smtClean="0"/>
              <a:t>၁။ သာယာနာေပ်ာ္ဘြယ္ သီခ်င္းသံကုိ ၾကားရာ၌ ျဖစ္ေပၚေသာစိတ္ကုိ ေဖာ္ျပပါ။ </a:t>
            </a:r>
          </a:p>
          <a:p>
            <a:pPr>
              <a:lnSpc>
                <a:spcPct val="160000"/>
              </a:lnSpc>
              <a:buNone/>
            </a:pPr>
            <a:r>
              <a:rPr lang="en-GB" sz="1800" noProof="1" smtClean="0"/>
              <a:t>၂။ လွပေသာပန္းတစ္ပြင့္ကုိ ျမင္ေတြ႔ရာခဏ၌ ျဖစ္ေသာစိတ္ကုိေဖာ္ျပပါ။ </a:t>
            </a:r>
          </a:p>
          <a:p>
            <a:pPr>
              <a:lnSpc>
                <a:spcPct val="160000"/>
              </a:lnSpc>
              <a:buNone/>
            </a:pPr>
            <a:r>
              <a:rPr lang="en-US" sz="1800" noProof="1" smtClean="0"/>
              <a:t>၃။ </a:t>
            </a:r>
            <a:r>
              <a:rPr lang="en-GB" sz="1800" noProof="1" smtClean="0"/>
              <a:t>ရုပ္ျမင္သံၾကားၾကည့္ရွဳ့ေနစဥ္ အရုပ္ကုိ ျမင္သိေသာစိတ္ႏွင့္အသံကုိၾကားသိေသာစိတ္တုိ႔၏ အမည္ကုိညြန္႔ျပပါ။ </a:t>
            </a:r>
          </a:p>
          <a:p>
            <a:pPr>
              <a:lnSpc>
                <a:spcPct val="160000"/>
              </a:lnSpc>
              <a:buNone/>
            </a:pPr>
            <a:r>
              <a:rPr lang="en-US" sz="1800" noProof="1" smtClean="0"/>
              <a:t>၄။ </a:t>
            </a:r>
            <a:r>
              <a:rPr lang="en-GB" sz="1800" noProof="1" smtClean="0"/>
              <a:t>ခလုတ္ထိမွ အမိတ ဟုေျပာဆုိေလ့ရွိၾကရာ ခလုတ္ထိစဥ္ နာက်င္မွဳေ၀ဒနာႏွင့္ အတူတကြျဖစ္ ေသာစိတ္ကုိညြန္ျပပါ။ </a:t>
            </a:r>
          </a:p>
          <a:p>
            <a:pPr>
              <a:lnSpc>
                <a:spcPct val="160000"/>
              </a:lnSpc>
              <a:buNone/>
            </a:pPr>
            <a:r>
              <a:rPr lang="en-US" sz="1800" noProof="1" smtClean="0"/>
              <a:t>၅။ </a:t>
            </a:r>
            <a:r>
              <a:rPr lang="en-GB" sz="1800" noProof="1" smtClean="0"/>
              <a:t>လူ႔မွာ လူ႔ကိစၥရွိသကဲ႔သုိ႔ စိတ္မွာလည္း လုပ္ငန္းကိစၥရွိရာ လုပ္ငန္းကိစၥအမ်ားဆုံးေသာစိတ္ တုိ႔ကုိ ေဖာ္ျပ၍၊ ဒြါရငါးပါး၌ျဖစ္ေသာ စိတ္တုိ႔ကုိလည္းညြန္ျပပါ။</a:t>
            </a:r>
          </a:p>
          <a:p>
            <a:pPr>
              <a:lnSpc>
                <a:spcPct val="160000"/>
              </a:lnSpc>
              <a:buNone/>
            </a:pPr>
            <a:r>
              <a:rPr lang="en-US" sz="1800" noProof="1" smtClean="0"/>
              <a:t>၆။ </a:t>
            </a:r>
            <a:r>
              <a:rPr lang="en-GB" sz="1800" noProof="1" smtClean="0"/>
              <a:t>စုံစမ္းေထာက္လွမ္းတတ္ေသာ စိတ္တုိ႔၏ အမည္ကုိညြန္႔ျပပါ။</a:t>
            </a:r>
          </a:p>
          <a:p>
            <a:pPr>
              <a:lnSpc>
                <a:spcPct val="160000"/>
              </a:lnSpc>
              <a:buNone/>
            </a:pPr>
            <a:r>
              <a:rPr lang="en-US" sz="1800" noProof="1" smtClean="0"/>
              <a:t>၇။ </a:t>
            </a:r>
            <a:r>
              <a:rPr lang="en-GB" sz="1800" noProof="1" smtClean="0"/>
              <a:t>ျပံဳးရယ္မွဳကုိ ျဖစ္ေစတတ္ေသာ စိတ္အမည္ကုိလည္း ညြန္႔ျပခဲ့ပါ။ </a:t>
            </a:r>
            <a:endParaRPr lang="en-GB" sz="1800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နိဂုံးခ်ဳပ္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noProof="1" smtClean="0">
                <a:latin typeface="Zawgyi-One" pitchFamily="34" charset="0"/>
                <a:cs typeface="Zawgyi-One" pitchFamily="34" charset="0"/>
              </a:rPr>
              <a:t>ဗု</a:t>
            </a:r>
            <a:r>
              <a:rPr lang="en-GB" noProof="1" smtClean="0">
                <a:latin typeface="Zawgyi-One" pitchFamily="34" charset="0"/>
                <a:cs typeface="Zawgyi-One" pitchFamily="34" charset="0"/>
              </a:rPr>
              <a:t>ဒၶသာသနံ   စိရံ   တိ႒တု။</a:t>
            </a:r>
          </a:p>
          <a:p>
            <a:pPr algn="ctr">
              <a:buNone/>
            </a:pPr>
            <a:endParaRPr lang="en-US" sz="10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(၃-ေခါက္)</a:t>
            </a:r>
            <a:endParaRPr lang="en-GB" sz="24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ဗု</a:t>
            </a: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ဒၶသာသနံ-ျမတ္စြာဘုရား၏ သာသနာေတာ္ျမတ္</a:t>
            </a:r>
          </a:p>
          <a:p>
            <a:pPr algn="ctr">
              <a:lnSpc>
                <a:spcPct val="200000"/>
              </a:lnSpc>
              <a:buNone/>
            </a:pP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ႀကီးသည္၊ စိရံ-အႏွစ္ငါးေထာင္ ရွည္ျမင့္ၾကာေအာင္၊</a:t>
            </a:r>
          </a:p>
          <a:p>
            <a:pPr algn="ctr">
              <a:lnSpc>
                <a:spcPct val="200000"/>
              </a:lnSpc>
              <a:buNone/>
            </a:pP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တိ႒တု-အရွည္ခန္႔၍ တည္တံ့ႏုိင္ပါေစသတည္း။</a:t>
            </a:r>
          </a:p>
          <a:p>
            <a:pPr algn="ctr">
              <a:lnSpc>
                <a:spcPct val="200000"/>
              </a:lnSpc>
              <a:buNone/>
            </a:pP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သာဓု     သာဓု     သာဓု</a:t>
            </a:r>
            <a:r>
              <a:rPr lang="en-GB" sz="2800" noProof="1" smtClean="0"/>
              <a:t> </a:t>
            </a:r>
            <a:endParaRPr lang="en-GB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75191"/>
            <a:ext cx="8401080" cy="462560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ေလာဘအေၾကာင္း သိေကာင္းစရာ (၁)</a:t>
            </a:r>
          </a:p>
          <a:p>
            <a:pPr algn="ctr">
              <a:buNone/>
            </a:pPr>
            <a:endParaRPr lang="en-US" sz="12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လုိခ်င္မွဳသေဘာသည္ ေလာဘတည္း။ ထုိ႔ေၾကာင့္ “ေလာဘသေဘာ လုိခ်င္ေဟာ” ဟု ဆုိခဲ႔သည္၊ “လုိခ်င္” ဆုိေသာ္လည္း ကာမဂုဏ္ဆုိင္ရာ လုိခ်င္မွဳမ်ဳိးကုိသာ ေလာဘဟု ဆုိသည္။ နိ</a:t>
            </a:r>
            <a:r>
              <a:rPr lang="en-GB" sz="1800" noProof="1" smtClean="0"/>
              <a:t>ဗၺ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ာန္ကုိလုိခ်င္မွဳ၊ တရားကုိ လုိခ်င္မွဳ၊ စာေပတတ္္ခ်င္မွဳ၊ ဆင္းရဲသူမ်ားကုိ ေပးကမ္းလုိ</a:t>
            </a:r>
            <a:r>
              <a:rPr lang="en-GB" sz="1800" noProof="1" smtClean="0"/>
              <a:t>၍ ပစၥည္းဥစၥာကုိ လုိခ်င္မွဳစေသာ ေကာင္းေသာအရာ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၌ လုိခ်င္မွဳမ်ဳိးကား ေလာဘမဟုတ္။ ဆ</a:t>
            </a:r>
            <a:r>
              <a:rPr lang="en-GB" sz="1800" noProof="1" smtClean="0"/>
              <a:t>ႏၵသေဘာသာ ျဖစ္ေပသည္။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GB" sz="1800" noProof="1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noProof="1" smtClean="0"/>
              <a:t>ေလာဘကုိ-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/>
              <a:t>	- ေပမ-ခ်စ္ခင္ျခင္း၊ (သံေယာဇဥ္)		- ရာဂ-ၿငိကပ္ျခင္း၊ စြဲလမ္းျခင္း။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/>
              <a:t>	- တဏွာ-တပ္မက္ျခင္း၊ ငတ္ျခင္း။ 		- သမုဒယ-ဒုကၡျဖစ္ေၾကာင္း ဒုကၡေလာင္း။</a:t>
            </a:r>
            <a:r>
              <a:rPr lang="en-US" sz="1800" dirty="0" smtClean="0"/>
              <a:t>		</a:t>
            </a:r>
            <a:endParaRPr lang="en-GB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ေလာဘ၏ ပုံရိပ္မ်ား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 descr="Greedy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643182"/>
            <a:ext cx="2286016" cy="3479266"/>
          </a:xfrm>
          <a:prstGeom prst="rect">
            <a:avLst/>
          </a:prstGeom>
        </p:spPr>
      </p:pic>
      <p:pic>
        <p:nvPicPr>
          <p:cNvPr id="7" name="Picture 6" descr="Greedy 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86" y="2714620"/>
            <a:ext cx="4067014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US" sz="32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1"/>
            <a:ext cx="8715436" cy="5000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ေလာဘအေၾကာင္း သိေကာင္းစရာ (၂)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ဆားငန္ေရေသာက္-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“အခ်စ္ အခ်စ္၊ ခ်စ္တုိင္းခ်စ္</a:t>
            </a:r>
            <a:r>
              <a:rPr lang="en-GB" sz="1600" noProof="1" smtClean="0"/>
              <a:t>၍၊ ခ်စ္ေလခ်စ္ေလ၊ ခ်စ္မေျပတည္း၊ ဆားငန္ေရေနာက္၊ ငတ္တုိင္း ေသာက္က၊ ေသာက္ေလေသာက္ေလ၊ ငတ္မေျပသုိ႔၊ ေပမအရာ၊ တဏွာဖြဲ႔ရစ္၊ ထုိအခ်စ္လည္း၊ အျပစ္မျမင္၊ မဆင္ျခင္ဘဲ၊ ခ်စ္လွ်င္ေပ်ာ္ႏုိး၊ ခ်စ္စပ်ဳိးသည္၊ ခ်စ္ရုိး ခ်စ္စဥ္ ခ်စ္လမ္းတည္း</a:t>
            </a:r>
            <a:r>
              <a:rPr lang="en-US" sz="1600" noProof="1" smtClean="0"/>
              <a:t>”</a:t>
            </a:r>
            <a:r>
              <a:rPr lang="en-GB" sz="1600" noProof="1" smtClean="0"/>
              <a:t>။ </a:t>
            </a:r>
          </a:p>
          <a:p>
            <a:pPr algn="just">
              <a:lnSpc>
                <a:spcPct val="150000"/>
              </a:lnSpc>
              <a:buNone/>
            </a:pPr>
            <a:endParaRPr lang="en-GB" sz="1000" noProof="1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ရဟန္းတုိ႔-သီလရွိသူမွာ (သူ၏ ေတာင့္တမွဳကစင္ၾကယ္သည့္အတြက္) စိတ္ေတာင့္တတုိင္း ျပည့္စုံ ႏုိင္သည္။</a:t>
            </a:r>
          </a:p>
          <a:p>
            <a:pPr algn="just">
              <a:lnSpc>
                <a:spcPct val="150000"/>
              </a:lnSpc>
              <a:buNone/>
            </a:pPr>
            <a:endParaRPr lang="en-US" sz="10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သံသာေနာင္လည္း၊ ခ်စ္စည္းမေျပ-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“လူ႔ေျမရပ္ခြင္၊ အိမ္႔ရွင္အိမ္သူ၊ ျမတ္ရည္တူလ်က္၊ ဆုယူညီမွ်၊ လွဴဒါနႏွင့္၊ သီလမယုိင္၊ သ</a:t>
            </a:r>
            <a:r>
              <a:rPr lang="en-GB" sz="1600" noProof="1" smtClean="0"/>
              <a:t>ဒၶါၿပိဳင္မူ၊ ဘုန္းလွိဳင္ေက်ာ္ၾကား၊ မုိးနတ္သားႏွင့္၊ ေဆြ၀ါးအနီး၊ နတ္သမီးသုိ႔၊ ေကာင္းခ်ီးအံ့ရာ၊ စုမိရွာလ်က္၊ သံသာေနာင္လည္း၊ ခ်စ္စည္းမေျပ၊ ရွည္ၾကာေလ၏</a:t>
            </a:r>
            <a:r>
              <a:rPr lang="en-US" sz="1600" noProof="1" smtClean="0"/>
              <a:t>”။</a:t>
            </a: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US" sz="32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28801"/>
            <a:ext cx="8715436" cy="47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ေဒါသအေၾကာင္း သိေကာင္းစရာ</a:t>
            </a:r>
          </a:p>
          <a:p>
            <a:pPr algn="just"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စိတ္၏ ခက္ထန္ၾကမ္းတမ္းျခင္းသေဘာသည္ ေဒါသမည္၏။ ထုိ႔ေၾကာင့္ “ေဒါသတြက္ေၾကာင့္ စိတ္ စက္ခက္ထန္” ဟုဆုိခဲ႔သည္။ ခက္ထန္ဆုိေသာ္လည္း ရွဴးရွဴးရွဲရွဲ ခက္ထန္ျခင္း တစ္မ်ဳိးသာမဟုတ္၊ စိတ္ ညစ္ႏြမ္းေနျပန္လွ်င္လည္း မညစ္ႏြမ္းေသာ စိတ္ကဲ႔သုိ႔ ညက္ညက္ ေညာေညာမရွိ၊ စိတ္ပုံမွာ ဖြာတာတာ ၾကမ္းတမ္းတမ္း ရွိရကား စိတ္ညစ္ႏြမ္းမွဳ၊ စိတ္အားငယ္မွဳ၊ ေၾကာက္လန္႔မွဳမ်ားလည္း ေဒါသသေဘာပင္။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GB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 စိတ္ညစ္မွဳ၊ စိတ္မခ်မ္းသာမွဳ၊ ေၾကာက္ရြံ႔မွဳ၊ စိတ္ပ်က္မွဳ၊ စိတ္ေကာက္မွဳ၊ စိတ္ဆုိးမွဳ၊ ရန္ၿငိဳးဖြဲ႔မွဳ၊ ဆဲဆုိေငါက္ငမ္း ေျခာက္ခ်မ္းမွဳ၊ တုိက္ခုိက္မွဳ၊ ေသေၾကပ်က္စီးေအာင္ ၾကံေဆာင္မွဳ အစုစုသည္ ေဒါသခ်ည္းတည္း။ ေၾကာက္လန္႔မွဳ၊ ၾကမ္းတမ္းမွဳ ၂-မ်ဳိးလုံး၌ပင္ ေဒါသပါ၀င္ရကား ေဒါသႀကီး</a:t>
            </a:r>
            <a:r>
              <a:rPr lang="en-GB" sz="1600" noProof="1" smtClean="0"/>
              <a:t>၍ စိတ္ခက္ထန္ ၾကမ္းတမ္းသူသည္ ေၾကာက္စရာရွိလွ်င္လည္း ေၾကာက္လြယ္တတ္သည္။ </a:t>
            </a:r>
            <a:endParaRPr lang="en-GB" sz="1600" noProof="1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US" sz="1800" noProof="1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GB" sz="1800" b="1" dirty="0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GB" sz="1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14353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ေဒါသ၏ ပုံရိပ္မ်ား</a:t>
            </a:r>
          </a:p>
          <a:p>
            <a:pPr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		</a:t>
            </a:r>
            <a:endParaRPr lang="en-GB" sz="1800" noProof="1" smtClean="0"/>
          </a:p>
          <a:p>
            <a:pPr algn="just">
              <a:lnSpc>
                <a:spcPct val="110000"/>
              </a:lnSpc>
              <a:buNone/>
            </a:pPr>
            <a:endParaRPr lang="en-US" sz="18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2" name="Picture 11" descr="Anger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357430"/>
            <a:ext cx="4209739" cy="2357454"/>
          </a:xfrm>
          <a:prstGeom prst="rect">
            <a:avLst/>
          </a:prstGeom>
        </p:spPr>
      </p:pic>
      <p:pic>
        <p:nvPicPr>
          <p:cNvPr id="13" name="Picture 12" descr="Anger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714884"/>
            <a:ext cx="2372108" cy="1785950"/>
          </a:xfrm>
          <a:prstGeom prst="rect">
            <a:avLst/>
          </a:prstGeom>
        </p:spPr>
      </p:pic>
      <p:pic>
        <p:nvPicPr>
          <p:cNvPr id="17" name="Picture 16" descr="Anger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4738004"/>
            <a:ext cx="2434357" cy="1619954"/>
          </a:xfrm>
          <a:prstGeom prst="rect">
            <a:avLst/>
          </a:prstGeom>
        </p:spPr>
      </p:pic>
      <p:pic>
        <p:nvPicPr>
          <p:cNvPr id="8" name="Picture 7" descr="Anger 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3662" y="4786322"/>
            <a:ext cx="3280856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8577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ေမာဟအေၾကာင္း သိေကာင္းစရာ</a:t>
            </a:r>
            <a:endParaRPr lang="en-US" sz="8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မသိတတ္ျခင္းသေဘာသည္ ေမာဟတည္း။ ထုိ႔ေၾကာင့္ “မသိတတ္ဘိ ေမာဟသိေလာ့” ဟု ဆုိခဲ႔သည္။ ထုိေမာဟသည္ အႏုသယေမာဟ, ပရိယု႒ာနေမာဟ ဟု ၂-မ်ဳိးရွိ၏။ အႏုသယ ဟူေသာ ပါဠိသည္ ၿငိမ္ ၀ပ္ျခင္း, ကိန္းေအာင္းေနျခင္းဟု အဓိပၸါယ္ရွိ၏။ ပရိယု႒ာနဟူေသာ ပါဠိကား ထၾကြျခင္းဟု အဓိပၸါယ္ရ၏။ ထုိ႔ေၾကာင့္ သတၱ၀ါတုိ႔၏သ</a:t>
            </a:r>
            <a:r>
              <a:rPr lang="en-GB" sz="1600" noProof="1" smtClean="0"/>
              <a:t>ႏၲာန္တြင္ အစဥ္တစုိက္ လုိက္ပါေနေသာ ေမာဟသည္ အႏုသယေမာဟမည္ ၏။ တစ္ရံတစ္ခါ စိတ္ႏွင့္တြဲဖက္၍ ျဖစ္ေပၚလာေသာ ေမာဟသည္ ပရိယု႒ာနေမာဟမည္၏။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600" noProof="1" smtClean="0"/>
              <a:t> 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မသိတုိင္းေမာဟဟု မမွတ္ရ -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မသိျခင္းသေဘာကုိ ေမာဟဟုဆုိေသာေၾကာင့္ မသင္ဖူးေသာအတတ္၊ မေရာက္ဖူးေသာ အရပ္ႏွင့္မမွတ္ ဖူးေသာ နာမည္စသည္တုိ႔ကုိမသိျခင္းမ်ားလည္း ေမာဟအစစ္ အကုသုိလ္ ျဖစ္သည္ဟု မွတ္ထင္ တတ္ ၾက၏။ ထုိမသိမ်ဳိးမွာ မသိရုံသက္သက္သာျဖစ္</a:t>
            </a:r>
            <a:r>
              <a:rPr lang="en-GB" sz="1600" noProof="1" smtClean="0"/>
              <a:t>၍ ေမာဟအစစ္အကုသုိလ္မျဖစ္ပါ။ မိမိ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မွတ္သားဖူးေသာ သညာမရွိမွဳသာတည္း။ ထုိမသိမ်ဳိးမွာ သာမန္လူေတြကုိ မဆုိထားဘိ ရဟ</a:t>
            </a:r>
            <a:r>
              <a:rPr lang="en-GB" sz="1600" noProof="1" smtClean="0"/>
              <a:t>ႏၲာမ်ားမွာပင္ ရွိပါေသးသည္။ </a:t>
            </a:r>
            <a:endParaRPr lang="en-US" sz="16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2" name="Picture 11" descr="Delusion 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3500438"/>
            <a:ext cx="3857652" cy="2765863"/>
          </a:xfrm>
          <a:prstGeom prst="rect">
            <a:avLst/>
          </a:prstGeom>
        </p:spPr>
      </p:pic>
      <p:pic>
        <p:nvPicPr>
          <p:cNvPr id="13" name="Picture 12" descr="Delusion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643050"/>
            <a:ext cx="1724025" cy="2647950"/>
          </a:xfrm>
          <a:prstGeom prst="rect">
            <a:avLst/>
          </a:prstGeom>
        </p:spPr>
      </p:pic>
      <p:pic>
        <p:nvPicPr>
          <p:cNvPr id="14" name="Picture 13" descr="Delusion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4944" y="1571612"/>
            <a:ext cx="2191424" cy="27860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60323" y="2285992"/>
            <a:ext cx="2797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ေမာဟ၏ ပုံရိပ္မ်ား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အဟိတ္စိတ္ ၁၈ ပါး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အဟိတ္စိတ္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။	။ ၁။ မခုိင္ျမဲေသာစိတ္၊ အျမစ္မရွိေသာစိတ္။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			  ၂။ ေလာဘ, ေဒါသ, ေမာဟ, အေလာဘ, ေဒါသ, အေမာဟတည္း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			      ဟူေသာ ဟိတ္ ၆-ပါးမွ တစ္ပါးပါးႏွင့္မွ် မယွဥ္ေသာစိတ္။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			       (ဟိတ္ႏွင့္မယွဥ္ေသာစိတ္၊ ဟိတ္မပါေသာစိတ္)</a:t>
            </a:r>
          </a:p>
          <a:p>
            <a:pPr>
              <a:lnSpc>
                <a:spcPct val="150000"/>
              </a:lnSpc>
              <a:buNone/>
            </a:pPr>
            <a:endParaRPr lang="en-US" sz="18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အဟိတ္စိတ္ ၁၈-ပါး</a:t>
            </a:r>
          </a:p>
          <a:p>
            <a:pPr>
              <a:lnSpc>
                <a:spcPct val="150000"/>
              </a:lnSpc>
              <a:buNone/>
            </a:pPr>
            <a:endParaRPr lang="en-US" sz="1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အကုသလ၀ိပါက္စိတ္ ၇	    အဟိတ္ကုသလ၀ိပါက္စိတ္ ၈      အဟိတ္ႀကိယာစိတ္ ၃</a:t>
            </a:r>
          </a:p>
          <a:p>
            <a:pPr>
              <a:lnSpc>
                <a:spcPct val="150000"/>
              </a:lnSpc>
              <a:buNone/>
            </a:pP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(အကုသိုလ္ကံ၏အက်ဳိးျဖစ္ေသာစိတ္)     (ကုသုိလ္ကံ၏အက်ဳိးျဖစ္ေသာစိတ္)           (ျပဳလုပ္ကာမွ်သေဘာစိတ္)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57290" y="4356106"/>
            <a:ext cx="671517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65175" y="4750603"/>
            <a:ext cx="785024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322761" y="4749809"/>
            <a:ext cx="785024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680347" y="4749809"/>
            <a:ext cx="785024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2915</TotalTime>
  <Words>2734</Words>
  <Application>Microsoft Office PowerPoint</Application>
  <PresentationFormat>On-screen Show (4:3)</PresentationFormat>
  <Paragraphs>245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Slide 1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အဟိတ္စိတ္ ၁၈ ပါး</vt:lpstr>
      <vt:lpstr>အကုသလ၀ိပါက္စိတ္ ၇ ပါး</vt:lpstr>
      <vt:lpstr>အဓိပၸါယ္ ရွင္းလင္းခ်က္</vt:lpstr>
      <vt:lpstr>အဟိတ္ကုသလ၀ိပါက္စိတ္ ၈ ပါး</vt:lpstr>
      <vt:lpstr>အဓိပၸါယ္ ရွင္းလင္းခ်က္</vt:lpstr>
      <vt:lpstr>အဟိတ္ႀကိယာစိတ္ ၃ ပါး</vt:lpstr>
      <vt:lpstr>အဓိပၸါယ္ ရွင္းလင္းခ်က္</vt:lpstr>
      <vt:lpstr>ဗဟုသုတ</vt:lpstr>
      <vt:lpstr>နိဂုံးခ်ဳပ္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Tosana</dc:creator>
  <cp:lastModifiedBy>Tosana</cp:lastModifiedBy>
  <cp:revision>307</cp:revision>
  <dcterms:created xsi:type="dcterms:W3CDTF">2011-07-25T07:58:25Z</dcterms:created>
  <dcterms:modified xsi:type="dcterms:W3CDTF">2011-08-20T08:30:28Z</dcterms:modified>
</cp:coreProperties>
</file>